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drawings/drawing3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13.xml" ContentType="application/vnd.openxmlformats-officedocument.drawingml.char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notesSlides/notesSlide16.xml" ContentType="application/vnd.openxmlformats-officedocument.presentationml.notesSlide+xml"/>
  <Override PartName="/ppt/charts/chart15.xml" ContentType="application/vnd.openxmlformats-officedocument.drawingml.chart+xml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notesSlides/notesSlide18.xml" ContentType="application/vnd.openxmlformats-officedocument.presentationml.notesSlide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15" r:id="rId3"/>
    <p:sldId id="258" r:id="rId4"/>
    <p:sldId id="257" r:id="rId5"/>
    <p:sldId id="259" r:id="rId6"/>
    <p:sldId id="298" r:id="rId7"/>
    <p:sldId id="297" r:id="rId8"/>
    <p:sldId id="300" r:id="rId9"/>
    <p:sldId id="261" r:id="rId10"/>
    <p:sldId id="293" r:id="rId11"/>
    <p:sldId id="309" r:id="rId12"/>
    <p:sldId id="307" r:id="rId13"/>
    <p:sldId id="262" r:id="rId14"/>
    <p:sldId id="265" r:id="rId15"/>
    <p:sldId id="266" r:id="rId16"/>
    <p:sldId id="267" r:id="rId17"/>
    <p:sldId id="268" r:id="rId18"/>
    <p:sldId id="269" r:id="rId19"/>
    <p:sldId id="260" r:id="rId20"/>
  </p:sldIdLst>
  <p:sldSz cx="8997950" cy="4681538"/>
  <p:notesSz cx="9926638" cy="6797675"/>
  <p:defaultTextStyle>
    <a:defPPr>
      <a:defRPr lang="en-US"/>
    </a:defPPr>
    <a:lvl1pPr marL="0" algn="l" defTabSz="3908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90815" algn="l" defTabSz="3908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81629" algn="l" defTabSz="3908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72444" algn="l" defTabSz="3908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63258" algn="l" defTabSz="3908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54073" algn="l" defTabSz="3908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44887" algn="l" defTabSz="3908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35702" algn="l" defTabSz="3908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26516" algn="l" defTabSz="3908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75">
          <p15:clr>
            <a:srgbClr val="A4A3A4"/>
          </p15:clr>
        </p15:guide>
        <p15:guide id="2" pos="28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45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9" autoAdjust="0"/>
    <p:restoredTop sz="87893" autoAdjust="0"/>
  </p:normalViewPr>
  <p:slideViewPr>
    <p:cSldViewPr snapToGrid="0" snapToObjects="1">
      <p:cViewPr varScale="1">
        <p:scale>
          <a:sx n="140" d="100"/>
          <a:sy n="140" d="100"/>
        </p:scale>
        <p:origin x="456" y="-48"/>
      </p:cViewPr>
      <p:guideLst>
        <p:guide orient="horz" pos="1475"/>
        <p:guide pos="283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oaibserver\OAIB_Documents\Arge5%20Sb\YONETIM%20KURULU\Yonetim%20Kurulu%20Dosyalari\Ayl&#305;k%20Rakamlar\2024\04-Nisan\7-Ulke%20Gruplarina%20Gore%20Ihracat-Ocak-&#350;ubat%20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oaibserver\OAIB_Documents\Arge5%20Sb\YONETIM%20KURULU\Yonetim%20Kurulu%20Dosyalari\Ayl&#305;k%20Rakamlar\2024\04-Nisan\7-Ulke%20Gruplarina%20Gore%20Ihracat-Ocak-&#350;ubat%2020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oaibserver\OAIB_Documents\Arge5%20Sb\YONETIM%20KURULU\Yonetim%20Kurulu%20Dosyalari\Ayl&#305;k%20Rakamlar\2024\04-Nisan\5-SLIDE%20&#304;&#199;&#304;N%20GRAF&#304;KLER-OCAK-MART%202024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oaibserver\OAIB_Documents\Arge5%20Sb\YONETIM%20KURULU\Yonetim%20Kurulu%20Dosyalari\Ayl&#305;k%20Rakamlar\2024\04-Nisan\5-SLIDE%20&#304;&#199;&#304;N%20GRAF&#304;KLER-OCAK-MART%202024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oaibserver\OAIB_Documents\Arge5%20Sb\YONETIM%20KURULU\Yonetim%20Kurulu%20Dosyalari\Ayl&#305;k%20Rakamlar\2024\04-Nisan\5-SLIDE%20&#304;&#199;&#304;N%20GRAF&#304;KLER-OCAK-MART%202024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oaibserver\OAIB_Documents\Arge5%20Sb\YONETIM%20KURULU\Yonetim%20Kurulu%20Dosyalari\Ayl&#305;k%20Rakamlar\2024\04-Nisan\5-SLIDE%20&#304;&#199;&#304;N%20GRAF&#304;KLER-OCAK-MART%202024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oaibserver\OAIB_Documents\Arge5%20Sb\YONETIM%20KURULU\Yonetim%20Kurulu%20Dosyalari\Ayl&#305;k%20Rakamlar\2024\04-Nisan\5-SLIDE%20&#304;&#199;&#304;N%20GRAF&#304;KLER-OCAK-MART%202024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oaibserver\OAIB_Documents\Arge5%20Sb\YONETIM%20KURULU\Yonetim%20Kurulu%20Dosyalari\Ayl&#305;k%20Rakamlar\2024\04-Nisan\5-SLIDE%20&#304;&#199;&#304;N%20GRAF&#304;KLER-OCAK-MART%202024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oaibserver\OAIB_Documents\Arge5%20Sb\YONETIM%20KURULU\Yonetim%20Kurulu%20Dosyalari\Ayl&#305;k%20Rakamlar\2024\04-Nisan\6%20-%20Genel%20Tablolar%20Ocak-Mart202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oaibserver\OAIB_Documents\Arge5%20Sb\YONETIM%20KURULU\Yonetim%20Kurulu%20Dosyalari\Ayl&#305;k%20Rakamlar\2024\04-Nisan\6%20-%20Genel%20Tablolar%20Ocak-Mart202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oaibserver\OAIB_Documents\Arge5%20Sb\YONETIM%20KURULU\Yonetim%20Kurulu%20Dosyalari\Ayl&#305;k%20Rakamlar\2024\04-Nisan\6%20-%20Genel%20Tablolar%20Ocak-Mart202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oaibserver\OAIB_Documents\Arge5%20Sb\YONETIM%20KURULU\Yonetim%20Kurulu%20Dosyalari\Ayl&#305;k%20Rakamlar\2024\04-Nisan\6%20-%20Genel%20Tablolar%20Ocak-Mart2024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oaibserver\OAIB_Documents\Arge5%20Sb\YONETIM%20KURULU\Yonetim%20Kurulu%20Dosyalari\Ayl&#305;k%20Rakamlar\2024\04-Nisan\02-%20Ayl&#305;k%20&#304;hracat%20Grafik%20Ocak-Mart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oaibserver\OAIB_Documents\Arge5%20Sb\YONETIM%20KURULU\Yonetim%20Kurulu%20Dosyalari\Ayl&#305;k%20Rakamlar\2024\04-Nisan\5-SLIDE%20&#304;&#199;&#304;N%20GRAF&#304;KLER-OCAK-MART%202024.xls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oaibserver\OAIB_Documents\Arge5%20Sb\YONETIM%20KURULU\Yonetim%20Kurulu%20Dosyalari\Ayl&#305;k%20Rakamlar\2024\04-Nisan\9-ILK%2010%20Ulke%20Birim%20Fiyat-Ocak-&#350;ubat%20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Genel!$C$2</c:f>
              <c:strCache>
                <c:ptCount val="1"/>
                <c:pt idx="0">
                  <c:v>2022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</c:spPr>
          <c:invertIfNegative val="0"/>
          <c:cat>
            <c:strRef>
              <c:f>Genel!$A$3:$A$6</c:f>
              <c:strCache>
                <c:ptCount val="4"/>
                <c:pt idx="0">
                  <c:v>I. TARIM</c:v>
                </c:pt>
                <c:pt idx="1">
                  <c:v>II. SANAYİ</c:v>
                </c:pt>
                <c:pt idx="2">
                  <c:v>III. MADENCİLİK</c:v>
                </c:pt>
                <c:pt idx="3">
                  <c:v>T O P L A M (TİM)</c:v>
                </c:pt>
              </c:strCache>
            </c:strRef>
          </c:cat>
          <c:val>
            <c:numRef>
              <c:f>Genel!$C$3:$C$6</c:f>
              <c:numCache>
                <c:formatCode>#,##0</c:formatCode>
                <c:ptCount val="4"/>
                <c:pt idx="0">
                  <c:v>34246491.991909996</c:v>
                </c:pt>
                <c:pt idx="1">
                  <c:v>185880772.03775001</c:v>
                </c:pt>
                <c:pt idx="2">
                  <c:v>6469001.6958100004</c:v>
                </c:pt>
                <c:pt idx="3">
                  <c:v>226596265.72546998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01-4CBA-B341-01A0EECFDF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8"/>
        <c:axId val="1806218928"/>
        <c:axId val="1806223824"/>
      </c:barChart>
      <c:catAx>
        <c:axId val="1806218928"/>
        <c:scaling>
          <c:orientation val="minMax"/>
        </c:scaling>
        <c:delete val="1"/>
        <c:axPos val="b"/>
        <c:numFmt formatCode="#,##0.00" sourceLinked="0"/>
        <c:majorTickMark val="out"/>
        <c:minorTickMark val="out"/>
        <c:tickLblPos val="low"/>
        <c:crossAx val="1806223824"/>
        <c:crosses val="autoZero"/>
        <c:auto val="1"/>
        <c:lblAlgn val="ctr"/>
        <c:lblOffset val="500"/>
        <c:noMultiLvlLbl val="0"/>
      </c:catAx>
      <c:valAx>
        <c:axId val="180622382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806218928"/>
        <c:crosses val="autoZero"/>
        <c:crossBetween val="between"/>
        <c:majorUnit val="20000000"/>
        <c:dispUnits>
          <c:builtInUnit val="millions"/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sz="1800" b="1" i="0" baseline="0">
                <a:effectLst/>
              </a:rPr>
              <a:t>2023 ÜLKE GRUPLARINA GÖRE İHRACAT (bin usd)</a:t>
            </a:r>
            <a:endParaRPr lang="tr-TR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980085891625415"/>
          <c:y val="0.25924577153459677"/>
          <c:w val="0.72160809111153457"/>
          <c:h val="0.6447638705826764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E782-4E25-87E2-A4A6A3BC146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E782-4E25-87E2-A4A6A3BC146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E782-4E25-87E2-A4A6A3BC146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E782-4E25-87E2-A4A6A3BC146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E782-4E25-87E2-A4A6A3BC146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E782-4E25-87E2-A4A6A3BC146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E782-4E25-87E2-A4A6A3BC146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E782-4E25-87E2-A4A6A3BC146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1-E782-4E25-87E2-A4A6A3BC146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3-E782-4E25-87E2-A4A6A3BC146C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5-E782-4E25-87E2-A4A6A3BC146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E782-4E25-87E2-A4A6A3BC146C}"/>
                </c:ext>
              </c:extLst>
            </c:dLbl>
            <c:dLbl>
              <c:idx val="1"/>
              <c:layout>
                <c:manualLayout>
                  <c:x val="0"/>
                  <c:y val="2.11873729096498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782-4E25-87E2-A4A6A3BC146C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E782-4E25-87E2-A4A6A3BC146C}"/>
                </c:ext>
              </c:extLst>
            </c:dLbl>
            <c:dLbl>
              <c:idx val="3"/>
              <c:layout>
                <c:manualLayout>
                  <c:x val="3.5749750619685802E-3"/>
                  <c:y val="1.411764444323400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782-4E25-87E2-A4A6A3BC146C}"/>
                </c:ext>
              </c:extLst>
            </c:dLbl>
            <c:dLbl>
              <c:idx val="4"/>
              <c:layout>
                <c:manualLayout>
                  <c:x val="-5.7375379646898705E-2"/>
                  <c:y val="1.32421080685311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782-4E25-87E2-A4A6A3BC146C}"/>
                </c:ext>
              </c:extLst>
            </c:dLbl>
            <c:dLbl>
              <c:idx val="5"/>
              <c:layout>
                <c:manualLayout>
                  <c:x val="-0.10376398446779553"/>
                  <c:y val="2.38357945233560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782-4E25-87E2-A4A6A3BC146C}"/>
                </c:ext>
              </c:extLst>
            </c:dLbl>
            <c:dLbl>
              <c:idx val="6"/>
              <c:layout>
                <c:manualLayout>
                  <c:x val="-3.7843335511784253E-2"/>
                  <c:y val="-2.4276917676615794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782-4E25-87E2-A4A6A3BC146C}"/>
                </c:ext>
              </c:extLst>
            </c:dLbl>
            <c:dLbl>
              <c:idx val="7"/>
              <c:layout>
                <c:manualLayout>
                  <c:x val="-0.10254323672668859"/>
                  <c:y val="-3.187053325639755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782-4E25-87E2-A4A6A3BC146C}"/>
                </c:ext>
              </c:extLst>
            </c:dLbl>
            <c:dLbl>
              <c:idx val="8"/>
              <c:layout>
                <c:manualLayout>
                  <c:x val="8.2875336469068177E-3"/>
                  <c:y val="-5.04794693698483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782-4E25-87E2-A4A6A3BC146C}"/>
                </c:ext>
              </c:extLst>
            </c:dLbl>
            <c:dLbl>
              <c:idx val="9"/>
              <c:layout>
                <c:manualLayout>
                  <c:x val="0.13646664403764938"/>
                  <c:y val="-4.3689206658345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782-4E25-87E2-A4A6A3BC146C}"/>
                </c:ext>
              </c:extLst>
            </c:dLbl>
            <c:dLbl>
              <c:idx val="10"/>
              <c:layout>
                <c:manualLayout>
                  <c:x val="0.24752958432610819"/>
                  <c:y val="-3.37111563295680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782-4E25-87E2-A4A6A3BC146C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GUNLUK_SEKTOR_ULKEGRUBU!$B$20:$B$29</c:f>
              <c:strCache>
                <c:ptCount val="10"/>
                <c:pt idx="0">
                  <c:v>Avrupa Birliği Ülkeleri</c:v>
                </c:pt>
                <c:pt idx="1">
                  <c:v>B.D.T</c:v>
                </c:pt>
                <c:pt idx="2">
                  <c:v>Ortadoğu Ülkeleri</c:v>
                </c:pt>
                <c:pt idx="3">
                  <c:v>Diğer Avrupa Ülkeleri</c:v>
                </c:pt>
                <c:pt idx="4">
                  <c:v>Afrika Ülkeleri</c:v>
                </c:pt>
                <c:pt idx="5">
                  <c:v>Kuzey Amerika </c:v>
                </c:pt>
                <c:pt idx="6">
                  <c:v>Serbest Bölgeler</c:v>
                </c:pt>
                <c:pt idx="7">
                  <c:v>Diğer Asya Ülkeleri</c:v>
                </c:pt>
                <c:pt idx="8">
                  <c:v>Diğer Amerikan Ülkeleri</c:v>
                </c:pt>
                <c:pt idx="9">
                  <c:v>Uzakdoğu Ülkeleri</c:v>
                </c:pt>
              </c:strCache>
            </c:strRef>
          </c:cat>
          <c:val>
            <c:numRef>
              <c:f>GUNLUK_SEKTOR_ULKEGRUBU!$C$20:$C$29</c:f>
              <c:numCache>
                <c:formatCode>#,##0</c:formatCode>
                <c:ptCount val="10"/>
                <c:pt idx="0">
                  <c:v>826580.64283999999</c:v>
                </c:pt>
                <c:pt idx="1">
                  <c:v>253879.41406000001</c:v>
                </c:pt>
                <c:pt idx="2">
                  <c:v>182697.29772999999</c:v>
                </c:pt>
                <c:pt idx="3">
                  <c:v>168264.25146</c:v>
                </c:pt>
                <c:pt idx="4">
                  <c:v>155805.63347999999</c:v>
                </c:pt>
                <c:pt idx="5">
                  <c:v>70392.199699999997</c:v>
                </c:pt>
                <c:pt idx="6">
                  <c:v>44867.211960000001</c:v>
                </c:pt>
                <c:pt idx="7">
                  <c:v>37475.868060000001</c:v>
                </c:pt>
                <c:pt idx="8">
                  <c:v>17613.655739999998</c:v>
                </c:pt>
                <c:pt idx="9">
                  <c:v>17402.940500000001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E782-4E25-87E2-A4A6A3BC146C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E782-4E25-87E2-A4A6A3BC146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A-E782-4E25-87E2-A4A6A3BC146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C-E782-4E25-87E2-A4A6A3BC146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E-E782-4E25-87E2-A4A6A3BC146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0-E782-4E25-87E2-A4A6A3BC146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2-E782-4E25-87E2-A4A6A3BC146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4-E782-4E25-87E2-A4A6A3BC146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6-E782-4E25-87E2-A4A6A3BC146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E782-4E25-87E2-A4A6A3BC146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E782-4E25-87E2-A4A6A3BC146C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E782-4E25-87E2-A4A6A3BC146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E782-4E25-87E2-A4A6A3BC146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E782-4E25-87E2-A4A6A3BC146C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E782-4E25-87E2-A4A6A3BC146C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E782-4E25-87E2-A4A6A3BC146C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E782-4E25-87E2-A4A6A3BC146C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2-E782-4E25-87E2-A4A6A3BC146C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E782-4E25-87E2-A4A6A3BC146C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E782-4E25-87E2-A4A6A3BC146C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E782-4E25-87E2-A4A6A3BC146C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E782-4E25-87E2-A4A6A3BC146C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E782-4E25-87E2-A4A6A3BC146C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GUNLUK_SEKTOR_ULKEGRUBU!$B$20:$B$29</c:f>
              <c:strCache>
                <c:ptCount val="10"/>
                <c:pt idx="0">
                  <c:v>Avrupa Birliği Ülkeleri</c:v>
                </c:pt>
                <c:pt idx="1">
                  <c:v>B.D.T</c:v>
                </c:pt>
                <c:pt idx="2">
                  <c:v>Ortadoğu Ülkeleri</c:v>
                </c:pt>
                <c:pt idx="3">
                  <c:v>Diğer Avrupa Ülkeleri</c:v>
                </c:pt>
                <c:pt idx="4">
                  <c:v>Afrika Ülkeleri</c:v>
                </c:pt>
                <c:pt idx="5">
                  <c:v>Kuzey Amerika </c:v>
                </c:pt>
                <c:pt idx="6">
                  <c:v>Serbest Bölgeler</c:v>
                </c:pt>
                <c:pt idx="7">
                  <c:v>Diğer Asya Ülkeleri</c:v>
                </c:pt>
                <c:pt idx="8">
                  <c:v>Diğer Amerikan Ülkeleri</c:v>
                </c:pt>
                <c:pt idx="9">
                  <c:v>Uzakdoğu Ülkeleri</c:v>
                </c:pt>
              </c:strCache>
            </c:strRef>
          </c:cat>
          <c:val>
            <c:numRef>
              <c:f>GUNLUK_SEKTOR_ULKEGRUBU!$D$20:$D$30</c:f>
              <c:numCache>
                <c:formatCode>0.0%</c:formatCode>
                <c:ptCount val="11"/>
                <c:pt idx="0">
                  <c:v>0.46845331888581343</c:v>
                </c:pt>
                <c:pt idx="1">
                  <c:v>0.14388269933900918</c:v>
                </c:pt>
                <c:pt idx="2">
                  <c:v>0.10354120461741163</c:v>
                </c:pt>
                <c:pt idx="3">
                  <c:v>9.536147226415502E-2</c:v>
                </c:pt>
                <c:pt idx="4">
                  <c:v>8.8300720246772976E-2</c:v>
                </c:pt>
                <c:pt idx="5">
                  <c:v>3.98938202325178E-2</c:v>
                </c:pt>
                <c:pt idx="6">
                  <c:v>2.5427881155793922E-2</c:v>
                </c:pt>
                <c:pt idx="7">
                  <c:v>2.1238937692171531E-2</c:v>
                </c:pt>
                <c:pt idx="8">
                  <c:v>9.9822994411838967E-3</c:v>
                </c:pt>
                <c:pt idx="9">
                  <c:v>9.86287944947121E-3</c:v>
                </c:pt>
                <c:pt idx="10">
                  <c:v>4.7557589627658346E-3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D-E782-4E25-87E2-A4A6A3BC146C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sz="1800" b="1" i="0" baseline="0">
                <a:effectLst/>
              </a:rPr>
              <a:t>2024 ÜLKE GRUPLARINA GÖRE İHRACAT (bin usd)</a:t>
            </a:r>
            <a:endParaRPr lang="tr-TR">
              <a:effectLst/>
            </a:endParaRPr>
          </a:p>
        </c:rich>
      </c:tx>
      <c:layout>
        <c:manualLayout>
          <c:xMode val="edge"/>
          <c:yMode val="edge"/>
          <c:x val="0.2433882162048021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084155569778304E-2"/>
          <c:y val="0.26583774001552574"/>
          <c:w val="0.76974344156168906"/>
          <c:h val="0.6879725812891681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A9CA-4B22-8438-3CD5B78002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A9CA-4B22-8438-3CD5B780027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A9CA-4B22-8438-3CD5B780027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A9CA-4B22-8438-3CD5B780027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A9CA-4B22-8438-3CD5B780027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A9CA-4B22-8438-3CD5B780027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A9CA-4B22-8438-3CD5B780027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A9CA-4B22-8438-3CD5B780027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1-A9CA-4B22-8438-3CD5B780027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3-A9CA-4B22-8438-3CD5B7800273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5-A9CA-4B22-8438-3CD5B780027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A9CA-4B22-8438-3CD5B7800273}"/>
                </c:ext>
              </c:extLst>
            </c:dLbl>
            <c:dLbl>
              <c:idx val="1"/>
              <c:layout>
                <c:manualLayout>
                  <c:x val="0"/>
                  <c:y val="2.11873729096498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CA-4B22-8438-3CD5B780027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A9CA-4B22-8438-3CD5B7800273}"/>
                </c:ext>
              </c:extLst>
            </c:dLbl>
            <c:dLbl>
              <c:idx val="3"/>
              <c:layout>
                <c:manualLayout>
                  <c:x val="-1.5491558601863849E-2"/>
                  <c:y val="9.406229886777136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9CA-4B22-8438-3CD5B7800273}"/>
                </c:ext>
              </c:extLst>
            </c:dLbl>
            <c:dLbl>
              <c:idx val="4"/>
              <c:layout>
                <c:manualLayout>
                  <c:x val="-6.6372006957140239E-2"/>
                  <c:y val="1.115016202373839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083980239943541"/>
                      <c:h val="4.829828138435485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A9CA-4B22-8438-3CD5B7800273}"/>
                </c:ext>
              </c:extLst>
            </c:dLbl>
            <c:dLbl>
              <c:idx val="5"/>
              <c:layout>
                <c:manualLayout>
                  <c:x val="-0.14472307581171268"/>
                  <c:y val="1.819223374975123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9CA-4B22-8438-3CD5B7800273}"/>
                </c:ext>
              </c:extLst>
            </c:dLbl>
            <c:dLbl>
              <c:idx val="6"/>
              <c:layout>
                <c:manualLayout>
                  <c:x val="-3.7843335511784253E-2"/>
                  <c:y val="-2.4276917676615794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9CA-4B22-8438-3CD5B7800273}"/>
                </c:ext>
              </c:extLst>
            </c:dLbl>
            <c:dLbl>
              <c:idx val="7"/>
              <c:layout>
                <c:manualLayout>
                  <c:x val="-0.10254323672668859"/>
                  <c:y val="-3.187053325639755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9CA-4B22-8438-3CD5B7800273}"/>
                </c:ext>
              </c:extLst>
            </c:dLbl>
            <c:dLbl>
              <c:idx val="8"/>
              <c:layout>
                <c:manualLayout>
                  <c:x val="-1.1394595435627004E-2"/>
                  <c:y val="-9.4287771432004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9CA-4B22-8438-3CD5B7800273}"/>
                </c:ext>
              </c:extLst>
            </c:dLbl>
            <c:dLbl>
              <c:idx val="9"/>
              <c:layout>
                <c:manualLayout>
                  <c:x val="0.12616420864998568"/>
                  <c:y val="-8.736291543289043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9CA-4B22-8438-3CD5B7800273}"/>
                </c:ext>
              </c:extLst>
            </c:dLbl>
            <c:dLbl>
              <c:idx val="10"/>
              <c:layout>
                <c:manualLayout>
                  <c:x val="0.15202999000602108"/>
                  <c:y val="-4.29568446616682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9CA-4B22-8438-3CD5B7800273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GUNLUK_SEKTOR_ULKEGRUBU!$B$20:$B$30</c:f>
              <c:strCache>
                <c:ptCount val="11"/>
                <c:pt idx="0">
                  <c:v>Avrupa Birliği Ülkeleri</c:v>
                </c:pt>
                <c:pt idx="1">
                  <c:v>B.D.T</c:v>
                </c:pt>
                <c:pt idx="2">
                  <c:v>Ortadoğu Ülkeleri</c:v>
                </c:pt>
                <c:pt idx="3">
                  <c:v>Diğer Avrupa Ülkeleri</c:v>
                </c:pt>
                <c:pt idx="4">
                  <c:v>Afrika Ülkeleri</c:v>
                </c:pt>
                <c:pt idx="5">
                  <c:v>Kuzey Amerika </c:v>
                </c:pt>
                <c:pt idx="6">
                  <c:v>Serbest Bölgeler</c:v>
                </c:pt>
                <c:pt idx="7">
                  <c:v>Diğer Asya Ülkeleri</c:v>
                </c:pt>
                <c:pt idx="8">
                  <c:v>Diğer Amerikan Ülkeleri</c:v>
                </c:pt>
                <c:pt idx="9">
                  <c:v>Uzakdoğu Ülkeleri</c:v>
                </c:pt>
                <c:pt idx="10">
                  <c:v>Okyanusya Ülkeleri</c:v>
                </c:pt>
              </c:strCache>
            </c:strRef>
          </c:cat>
          <c:val>
            <c:numRef>
              <c:f>GUNLUK_SEKTOR_ULKEGRUBU!$E$20:$E$30</c:f>
              <c:numCache>
                <c:formatCode>#,##0</c:formatCode>
                <c:ptCount val="11"/>
                <c:pt idx="0">
                  <c:v>823145.01673999999</c:v>
                </c:pt>
                <c:pt idx="1">
                  <c:v>281159.78167</c:v>
                </c:pt>
                <c:pt idx="2">
                  <c:v>167910.99948</c:v>
                </c:pt>
                <c:pt idx="3">
                  <c:v>177032.63652</c:v>
                </c:pt>
                <c:pt idx="4">
                  <c:v>140961.06763000001</c:v>
                </c:pt>
                <c:pt idx="5">
                  <c:v>64394.596380000003</c:v>
                </c:pt>
                <c:pt idx="6">
                  <c:v>38622.794130000002</c:v>
                </c:pt>
                <c:pt idx="7">
                  <c:v>29344.528289999998</c:v>
                </c:pt>
                <c:pt idx="8">
                  <c:v>16141.79801</c:v>
                </c:pt>
                <c:pt idx="9">
                  <c:v>18244.570759999999</c:v>
                </c:pt>
                <c:pt idx="10">
                  <c:v>6820.4680600000002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A9CA-4B22-8438-3CD5B7800273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8-A9CA-4B22-8438-3CD5B780027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A-A9CA-4B22-8438-3CD5B780027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C-A9CA-4B22-8438-3CD5B780027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1E-A9CA-4B22-8438-3CD5B780027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0-A9CA-4B22-8438-3CD5B780027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2-A9CA-4B22-8438-3CD5B780027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4-A9CA-4B22-8438-3CD5B780027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6-A9CA-4B22-8438-3CD5B780027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8-A9CA-4B22-8438-3CD5B780027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A-A9CA-4B22-8438-3CD5B7800273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2C-A9CA-4B22-8438-3CD5B780027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A9CA-4B22-8438-3CD5B780027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A9CA-4B22-8438-3CD5B7800273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A9CA-4B22-8438-3CD5B7800273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A9CA-4B22-8438-3CD5B7800273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A9CA-4B22-8438-3CD5B7800273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2-A9CA-4B22-8438-3CD5B7800273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A9CA-4B22-8438-3CD5B7800273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A9CA-4B22-8438-3CD5B7800273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8-A9CA-4B22-8438-3CD5B7800273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A-A9CA-4B22-8438-3CD5B7800273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C-A9CA-4B22-8438-3CD5B7800273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GUNLUK_SEKTOR_ULKEGRUBU!$B$20:$B$30</c:f>
              <c:strCache>
                <c:ptCount val="11"/>
                <c:pt idx="0">
                  <c:v>Avrupa Birliği Ülkeleri</c:v>
                </c:pt>
                <c:pt idx="1">
                  <c:v>B.D.T</c:v>
                </c:pt>
                <c:pt idx="2">
                  <c:v>Ortadoğu Ülkeleri</c:v>
                </c:pt>
                <c:pt idx="3">
                  <c:v>Diğer Avrupa Ülkeleri</c:v>
                </c:pt>
                <c:pt idx="4">
                  <c:v>Afrika Ülkeleri</c:v>
                </c:pt>
                <c:pt idx="5">
                  <c:v>Kuzey Amerika </c:v>
                </c:pt>
                <c:pt idx="6">
                  <c:v>Serbest Bölgeler</c:v>
                </c:pt>
                <c:pt idx="7">
                  <c:v>Diğer Asya Ülkeleri</c:v>
                </c:pt>
                <c:pt idx="8">
                  <c:v>Diğer Amerikan Ülkeleri</c:v>
                </c:pt>
                <c:pt idx="9">
                  <c:v>Uzakdoğu Ülkeleri</c:v>
                </c:pt>
                <c:pt idx="10">
                  <c:v>Okyanusya Ülkeleri</c:v>
                </c:pt>
              </c:strCache>
            </c:strRef>
          </c:cat>
          <c:val>
            <c:numRef>
              <c:f>GUNLUK_SEKTOR_ULKEGRUBU!#REF!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D-A9CA-4B22-8438-3CD5B7800273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314501258008677E-2"/>
          <c:y val="2.2378839845194197E-2"/>
          <c:w val="0.91342402287020852"/>
          <c:h val="0.7187626282980059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'Isıtma Sis. Ele. İh. Ülk'!$C$30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numFmt formatCode="#,##0" sourceLinked="0"/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000" b="0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'Isıtma Sis. Ele. İh. Ülk'!$A$31:$A$50</c:f>
              <c:strCache>
                <c:ptCount val="20"/>
                <c:pt idx="0">
                  <c:v>B. KRALLIK</c:v>
                </c:pt>
                <c:pt idx="1">
                  <c:v>ALMANYA</c:v>
                </c:pt>
                <c:pt idx="2">
                  <c:v>POLONYA</c:v>
                </c:pt>
                <c:pt idx="3">
                  <c:v>ROMANYA</c:v>
                </c:pt>
                <c:pt idx="4">
                  <c:v>RUSYA </c:v>
                </c:pt>
                <c:pt idx="5">
                  <c:v>İTALYA</c:v>
                </c:pt>
                <c:pt idx="6">
                  <c:v>İSPANYA</c:v>
                </c:pt>
                <c:pt idx="7">
                  <c:v>HOLLANDA</c:v>
                </c:pt>
                <c:pt idx="8">
                  <c:v>FRANSA</c:v>
                </c:pt>
                <c:pt idx="9">
                  <c:v>UKRAYNA</c:v>
                </c:pt>
                <c:pt idx="10">
                  <c:v>SLOVAKYA</c:v>
                </c:pt>
                <c:pt idx="11">
                  <c:v>BELÇİKA</c:v>
                </c:pt>
                <c:pt idx="12">
                  <c:v>ÖZBEKİSTAN</c:v>
                </c:pt>
                <c:pt idx="13">
                  <c:v>GÜRCİSTAN</c:v>
                </c:pt>
                <c:pt idx="14">
                  <c:v>MACARİSTAN</c:v>
                </c:pt>
                <c:pt idx="15">
                  <c:v>A.B.D.</c:v>
                </c:pt>
                <c:pt idx="16">
                  <c:v>KAZAKİSTAN</c:v>
                </c:pt>
                <c:pt idx="17">
                  <c:v>YUNANİSTAN</c:v>
                </c:pt>
                <c:pt idx="18">
                  <c:v>HIRVATİSTAN</c:v>
                </c:pt>
                <c:pt idx="19">
                  <c:v>ÇEKYA</c:v>
                </c:pt>
              </c:strCache>
            </c:strRef>
          </c:cat>
          <c:val>
            <c:numRef>
              <c:f>'Isıtma Sis. Ele. İh. Ülk'!$C$31:$C$50</c:f>
              <c:numCache>
                <c:formatCode>#,##0.0</c:formatCode>
                <c:ptCount val="20"/>
                <c:pt idx="0">
                  <c:v>73.460045400000013</c:v>
                </c:pt>
                <c:pt idx="1">
                  <c:v>42.762140459999998</c:v>
                </c:pt>
                <c:pt idx="2">
                  <c:v>17.810966449999999</c:v>
                </c:pt>
                <c:pt idx="3">
                  <c:v>18.28764331</c:v>
                </c:pt>
                <c:pt idx="4">
                  <c:v>29.205220559999997</c:v>
                </c:pt>
                <c:pt idx="5">
                  <c:v>21.867866979999999</c:v>
                </c:pt>
                <c:pt idx="6">
                  <c:v>9.7924504900000002</c:v>
                </c:pt>
                <c:pt idx="7">
                  <c:v>7.5305934400000005</c:v>
                </c:pt>
                <c:pt idx="8">
                  <c:v>8.9636433699999998</c:v>
                </c:pt>
                <c:pt idx="9">
                  <c:v>4.5532686799999995</c:v>
                </c:pt>
                <c:pt idx="10">
                  <c:v>6.7119548600000005</c:v>
                </c:pt>
                <c:pt idx="11">
                  <c:v>5.4820304000000002</c:v>
                </c:pt>
                <c:pt idx="12">
                  <c:v>7.2914506100000001</c:v>
                </c:pt>
                <c:pt idx="13">
                  <c:v>5.5775814100000005</c:v>
                </c:pt>
                <c:pt idx="14">
                  <c:v>6.9194010599999993</c:v>
                </c:pt>
                <c:pt idx="15">
                  <c:v>4.6853883200000004</c:v>
                </c:pt>
                <c:pt idx="16">
                  <c:v>3.3371402699999999</c:v>
                </c:pt>
                <c:pt idx="17">
                  <c:v>3.9892241299999998</c:v>
                </c:pt>
                <c:pt idx="18">
                  <c:v>2.6308542599999996</c:v>
                </c:pt>
                <c:pt idx="19">
                  <c:v>4.5787441100000006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86-4C7B-AFDE-E017BDB0108C}"/>
            </c:ext>
          </c:extLst>
        </c:ser>
        <c:ser>
          <c:idx val="2"/>
          <c:order val="1"/>
          <c:tx>
            <c:strRef>
              <c:f>'Isıtma Sis. Ele. İh. Ülk'!$D$30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invertIfNegative val="0"/>
          <c:dLbls>
            <c:dLbl>
              <c:idx val="0"/>
              <c:layout>
                <c:manualLayout>
                  <c:x val="1.2875384740369301E-2"/>
                  <c:y val="5.0027874030629397E-3"/>
                </c:manualLayout>
              </c:layout>
              <c:numFmt formatCode="#,##0" sourceLinked="0"/>
              <c:spPr>
                <a:solidFill>
                  <a:schemeClr val="bg1"/>
                </a:solidFill>
              </c:spPr>
              <c:txPr>
                <a:bodyPr anchorCtr="0"/>
                <a:lstStyle/>
                <a:p>
                  <a:pPr algn="ctr">
                    <a:defRPr lang="en-US" sz="1000" b="1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86-4C7B-AFDE-E017BDB0108C}"/>
                </c:ext>
              </c:extLst>
            </c:dLbl>
            <c:dLbl>
              <c:idx val="1"/>
              <c:layout>
                <c:manualLayout>
                  <c:x val="2.6487785918899078E-2"/>
                  <c:y val="1.4291804894946476E-2"/>
                </c:manualLayout>
              </c:layout>
              <c:numFmt formatCode="#,##0" sourceLinked="0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D86-4C7B-AFDE-E017BDB0108C}"/>
                </c:ext>
              </c:extLst>
            </c:dLbl>
            <c:dLbl>
              <c:idx val="2"/>
              <c:layout>
                <c:manualLayout>
                  <c:x val="6.5629328346472312E-3"/>
                  <c:y val="-3.3134869489706738E-2"/>
                </c:manualLayout>
              </c:layout>
              <c:numFmt formatCode="#,##0" sourceLinked="0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8376607608214137E-2"/>
                      <c:h val="4.177358235252345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D86-4C7B-AFDE-E017BDB0108C}"/>
                </c:ext>
              </c:extLst>
            </c:dLbl>
            <c:dLbl>
              <c:idx val="3"/>
              <c:layout>
                <c:manualLayout>
                  <c:x val="5.9910383243579769E-3"/>
                  <c:y val="-4.5492263209131273E-2"/>
                </c:manualLayout>
              </c:layout>
              <c:numFmt formatCode="#,##0" sourceLinked="0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D86-4C7B-AFDE-E017BDB0108C}"/>
                </c:ext>
              </c:extLst>
            </c:dLbl>
            <c:dLbl>
              <c:idx val="4"/>
              <c:layout>
                <c:manualLayout>
                  <c:x val="1.0556718247635421E-2"/>
                  <c:y val="-3.5506538515088604E-3"/>
                </c:manualLayout>
              </c:layout>
              <c:numFmt formatCode="#,##0" sourceLinked="0"/>
              <c:spPr>
                <a:solidFill>
                  <a:schemeClr val="bg1"/>
                </a:solidFill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2078516239642856E-2"/>
                      <c:h val="4.688652389869621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4D86-4C7B-AFDE-E017BDB0108C}"/>
                </c:ext>
              </c:extLst>
            </c:dLbl>
            <c:dLbl>
              <c:idx val="5"/>
              <c:layout>
                <c:manualLayout>
                  <c:x val="5.6302792873440741E-3"/>
                  <c:y val="-1.06519615545266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D86-4C7B-AFDE-E017BDB0108C}"/>
                </c:ext>
              </c:extLst>
            </c:dLbl>
            <c:dLbl>
              <c:idx val="6"/>
              <c:layout>
                <c:manualLayout>
                  <c:x val="9.7546110459256884E-3"/>
                  <c:y val="-6.3272205513541979E-17"/>
                </c:manualLayout>
              </c:layout>
              <c:numFmt formatCode="#,##0" sourceLinked="0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D86-4C7B-AFDE-E017BDB0108C}"/>
                </c:ext>
              </c:extLst>
            </c:dLbl>
            <c:dLbl>
              <c:idx val="7"/>
              <c:layout>
                <c:manualLayout>
                  <c:x val="1.2187690432662966E-2"/>
                  <c:y val="-6.2041020465478132E-17"/>
                </c:manualLayout>
              </c:layout>
              <c:numFmt formatCode="#,##0" sourceLinked="0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D86-4C7B-AFDE-E017BDB0108C}"/>
                </c:ext>
              </c:extLst>
            </c:dLbl>
            <c:dLbl>
              <c:idx val="8"/>
              <c:layout>
                <c:manualLayout>
                  <c:x val="1.0968921389396709E-2"/>
                  <c:y val="-2.7072758037225104E-2"/>
                </c:manualLayout>
              </c:layout>
              <c:numFmt formatCode="#,##0" sourceLinked="0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D86-4C7B-AFDE-E017BDB0108C}"/>
                </c:ext>
              </c:extLst>
            </c:dLbl>
            <c:dLbl>
              <c:idx val="11"/>
              <c:layout>
                <c:manualLayout>
                  <c:x val="6.1188811890736695E-3"/>
                  <c:y val="0"/>
                </c:manualLayout>
              </c:layout>
              <c:numFmt formatCode="#,##0" sourceLinked="0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D86-4C7B-AFDE-E017BDB0108C}"/>
                </c:ext>
              </c:extLst>
            </c:dLbl>
            <c:dLbl>
              <c:idx val="12"/>
              <c:layout>
                <c:manualLayout>
                  <c:x val="8.4454189310160088E-3"/>
                  <c:y val="-1.3018913726596837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E81-4C97-ACF8-5F0CD8B13A4A}"/>
                </c:ext>
              </c:extLst>
            </c:dLbl>
            <c:dLbl>
              <c:idx val="13"/>
              <c:layout>
                <c:manualLayout>
                  <c:x val="5.6302792873440741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81-4C97-ACF8-5F0CD8B13A4A}"/>
                </c:ext>
              </c:extLst>
            </c:dLbl>
            <c:dLbl>
              <c:idx val="14"/>
              <c:layout>
                <c:manualLayout>
                  <c:x val="1.1260558574688148E-2"/>
                  <c:y val="-1.3018913726596837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E81-4C97-ACF8-5F0CD8B13A4A}"/>
                </c:ext>
              </c:extLst>
            </c:dLbl>
            <c:dLbl>
              <c:idx val="15"/>
              <c:layout>
                <c:manualLayout>
                  <c:x val="7.037849109179989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81-4C97-ACF8-5F0CD8B13A4A}"/>
                </c:ext>
              </c:extLst>
            </c:dLbl>
            <c:dLbl>
              <c:idx val="16"/>
              <c:layout>
                <c:manualLayout>
                  <c:x val="5.6302792873439709E-3"/>
                  <c:y val="-1.3018913726596837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E81-4C97-ACF8-5F0CD8B13A4A}"/>
                </c:ext>
              </c:extLst>
            </c:dLbl>
            <c:dLbl>
              <c:idx val="17"/>
              <c:layout>
                <c:manualLayout>
                  <c:x val="7.0378491091800926E-3"/>
                  <c:y val="3.55065385150886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81-4C97-ACF8-5F0CD8B13A4A}"/>
                </c:ext>
              </c:extLst>
            </c:dLbl>
            <c:dLbl>
              <c:idx val="18"/>
              <c:layout>
                <c:manualLayout>
                  <c:x val="7.037849109179989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E81-4C97-ACF8-5F0CD8B13A4A}"/>
                </c:ext>
              </c:extLst>
            </c:dLbl>
            <c:dLbl>
              <c:idx val="19"/>
              <c:layout>
                <c:manualLayout>
                  <c:x val="7.0378491091800926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E81-4C97-ACF8-5F0CD8B13A4A}"/>
                </c:ext>
              </c:extLst>
            </c:dLbl>
            <c:numFmt formatCode="#,##0" sourceLinked="0"/>
            <c:spPr>
              <a:solidFill>
                <a:schemeClr val="bg1"/>
              </a:solidFill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'Isıtma Sis. Ele. İh. Ülk'!$A$31:$A$50</c:f>
              <c:strCache>
                <c:ptCount val="20"/>
                <c:pt idx="0">
                  <c:v>B. KRALLIK</c:v>
                </c:pt>
                <c:pt idx="1">
                  <c:v>ALMANYA</c:v>
                </c:pt>
                <c:pt idx="2">
                  <c:v>POLONYA</c:v>
                </c:pt>
                <c:pt idx="3">
                  <c:v>ROMANYA</c:v>
                </c:pt>
                <c:pt idx="4">
                  <c:v>RUSYA </c:v>
                </c:pt>
                <c:pt idx="5">
                  <c:v>İTALYA</c:v>
                </c:pt>
                <c:pt idx="6">
                  <c:v>İSPANYA</c:v>
                </c:pt>
                <c:pt idx="7">
                  <c:v>HOLLANDA</c:v>
                </c:pt>
                <c:pt idx="8">
                  <c:v>FRANSA</c:v>
                </c:pt>
                <c:pt idx="9">
                  <c:v>UKRAYNA</c:v>
                </c:pt>
                <c:pt idx="10">
                  <c:v>SLOVAKYA</c:v>
                </c:pt>
                <c:pt idx="11">
                  <c:v>BELÇİKA</c:v>
                </c:pt>
                <c:pt idx="12">
                  <c:v>ÖZBEKİSTAN</c:v>
                </c:pt>
                <c:pt idx="13">
                  <c:v>GÜRCİSTAN</c:v>
                </c:pt>
                <c:pt idx="14">
                  <c:v>MACARİSTAN</c:v>
                </c:pt>
                <c:pt idx="15">
                  <c:v>A.B.D.</c:v>
                </c:pt>
                <c:pt idx="16">
                  <c:v>KAZAKİSTAN</c:v>
                </c:pt>
                <c:pt idx="17">
                  <c:v>YUNANİSTAN</c:v>
                </c:pt>
                <c:pt idx="18">
                  <c:v>HIRVATİSTAN</c:v>
                </c:pt>
                <c:pt idx="19">
                  <c:v>ÇEKYA</c:v>
                </c:pt>
              </c:strCache>
            </c:strRef>
          </c:cat>
          <c:val>
            <c:numRef>
              <c:f>'Isıtma Sis. Ele. İh. Ülk'!$D$31:$D$50</c:f>
              <c:numCache>
                <c:formatCode>0.0</c:formatCode>
                <c:ptCount val="20"/>
                <c:pt idx="0">
                  <c:v>63.771339090000005</c:v>
                </c:pt>
                <c:pt idx="1">
                  <c:v>47.729788259999999</c:v>
                </c:pt>
                <c:pt idx="2">
                  <c:v>19.676607199999999</c:v>
                </c:pt>
                <c:pt idx="3">
                  <c:v>18.954099750000001</c:v>
                </c:pt>
                <c:pt idx="4">
                  <c:v>16.97560133</c:v>
                </c:pt>
                <c:pt idx="5">
                  <c:v>16.03801473</c:v>
                </c:pt>
                <c:pt idx="6">
                  <c:v>12.302920949999999</c:v>
                </c:pt>
                <c:pt idx="7">
                  <c:v>11.775154539999999</c:v>
                </c:pt>
                <c:pt idx="8">
                  <c:v>9.5321950100000095</c:v>
                </c:pt>
                <c:pt idx="9">
                  <c:v>7.4201877199999995</c:v>
                </c:pt>
                <c:pt idx="10">
                  <c:v>6.8464505599999992</c:v>
                </c:pt>
                <c:pt idx="11">
                  <c:v>6.5448733099999998</c:v>
                </c:pt>
                <c:pt idx="12">
                  <c:v>5.5811489100000005</c:v>
                </c:pt>
                <c:pt idx="13">
                  <c:v>5.33647457</c:v>
                </c:pt>
                <c:pt idx="14">
                  <c:v>4.99067053</c:v>
                </c:pt>
                <c:pt idx="15">
                  <c:v>4.8549988700000002</c:v>
                </c:pt>
                <c:pt idx="16">
                  <c:v>4.6042303899999997</c:v>
                </c:pt>
                <c:pt idx="17">
                  <c:v>4.1016774600000003</c:v>
                </c:pt>
                <c:pt idx="18">
                  <c:v>3.9340282700000002</c:v>
                </c:pt>
                <c:pt idx="19">
                  <c:v>3.8765399600000001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D86-4C7B-AFDE-E017BDB010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3220815"/>
        <c:axId val="1"/>
      </c:barChart>
      <c:catAx>
        <c:axId val="1783220815"/>
        <c:scaling>
          <c:orientation val="minMax"/>
        </c:scaling>
        <c:delete val="0"/>
        <c:axPos val="b"/>
        <c:title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tr-T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/>
          </c:spPr>
        </c:majorGridlines>
        <c:title>
          <c:tx>
            <c:rich>
              <a:bodyPr/>
              <a:lstStyle/>
              <a:p>
                <a:pPr algn="ctr">
                  <a:defRPr sz="1000"/>
                </a:pPr>
                <a:r>
                  <a:rPr lang="tr-TR" sz="1000" b="1">
                    <a:solidFill>
                      <a:sysClr val="windowText" lastClr="000000"/>
                    </a:solidFill>
                  </a:rPr>
                  <a:t>Milyon</a:t>
                </a:r>
                <a:r>
                  <a:rPr lang="tr-TR" sz="1000" b="1" baseline="0">
                    <a:solidFill>
                      <a:sysClr val="windowText" lastClr="000000"/>
                    </a:solidFill>
                  </a:rPr>
                  <a:t> $</a:t>
                </a:r>
                <a:r>
                  <a:rPr lang="tr-TR" sz="1000"/>
                  <a:t> Başlığı</a:t>
                </a:r>
              </a:p>
            </c:rich>
          </c:tx>
          <c:layout>
            <c:manualLayout>
              <c:xMode val="edge"/>
              <c:yMode val="edge"/>
              <c:x val="8.8138253946210676E-3"/>
              <c:y val="0.2884067517220671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tr-TR"/>
          </a:p>
        </c:txPr>
        <c:crossAx val="1783220815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35886283195077839"/>
          <c:y val="0.92938153185397276"/>
          <c:w val="0.15139024107886734"/>
          <c:h val="6.9695299451205006E-2"/>
        </c:manualLayout>
      </c:layout>
      <c:overlay val="0"/>
      <c:txPr>
        <a:bodyPr/>
        <a:lstStyle/>
        <a:p>
          <a:pPr>
            <a:defRPr sz="10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tr-TR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000" b="0" i="0" u="none" strike="noStrike" baseline="0">
          <a:solidFill>
            <a:srgbClr val="FFFFFF"/>
          </a:solidFill>
          <a:latin typeface="Calibri"/>
          <a:ea typeface="Calibri"/>
          <a:cs typeface="Calibri"/>
        </a:defRPr>
      </a:pPr>
      <a:endParaRPr lang="tr-TR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699277757791748E-2"/>
          <c:y val="2.6117496790634524E-2"/>
          <c:w val="0.90072028620738209"/>
          <c:h val="0.67330351469682459"/>
        </c:manualLayout>
      </c:layout>
      <c:barChart>
        <c:barDir val="col"/>
        <c:grouping val="clustered"/>
        <c:varyColors val="0"/>
        <c:ser>
          <c:idx val="5"/>
          <c:order val="0"/>
          <c:tx>
            <c:strRef>
              <c:f>'Soğutma Sis. Ele. İh. Ülk.'!$C$30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effectLst>
              <a:softEdge rad="25400"/>
            </a:effectLst>
          </c:spPr>
          <c:invertIfNegative val="0"/>
          <c:dLbls>
            <c:numFmt formatCode="0" sourceLinked="0"/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'Soğutma Sis. Ele. İh. Ülk.'!$A$31:$A$49</c:f>
              <c:strCache>
                <c:ptCount val="19"/>
                <c:pt idx="0">
                  <c:v>ALMANYA</c:v>
                </c:pt>
                <c:pt idx="1">
                  <c:v>B. KRALLIK</c:v>
                </c:pt>
                <c:pt idx="2">
                  <c:v>İTALYA</c:v>
                </c:pt>
                <c:pt idx="3">
                  <c:v>FRANSA</c:v>
                </c:pt>
                <c:pt idx="4">
                  <c:v>FAS</c:v>
                </c:pt>
                <c:pt idx="5">
                  <c:v>POLONYA</c:v>
                </c:pt>
                <c:pt idx="6">
                  <c:v>IRAK</c:v>
                </c:pt>
                <c:pt idx="7">
                  <c:v>A.B.D.</c:v>
                </c:pt>
                <c:pt idx="8">
                  <c:v>ROMANYA</c:v>
                </c:pt>
                <c:pt idx="9">
                  <c:v>RUSYA</c:v>
                </c:pt>
                <c:pt idx="10">
                  <c:v>SUUDİ ARABİSTAN</c:v>
                </c:pt>
                <c:pt idx="11">
                  <c:v>İSRAİL</c:v>
                </c:pt>
                <c:pt idx="12">
                  <c:v>GÜRCİSTAN</c:v>
                </c:pt>
                <c:pt idx="13">
                  <c:v>HOLLANDA</c:v>
                </c:pt>
                <c:pt idx="14">
                  <c:v>AZERBAYCAN</c:v>
                </c:pt>
                <c:pt idx="15">
                  <c:v>CEZAYİR</c:v>
                </c:pt>
                <c:pt idx="16">
                  <c:v>İSPANYA</c:v>
                </c:pt>
                <c:pt idx="17">
                  <c:v>İSVEÇ</c:v>
                </c:pt>
                <c:pt idx="18">
                  <c:v>BULGARİSTAN</c:v>
                </c:pt>
              </c:strCache>
            </c:strRef>
          </c:cat>
          <c:val>
            <c:numRef>
              <c:f>'Soğutma Sis. Ele. İh. Ülk.'!$C$31:$C$49</c:f>
              <c:numCache>
                <c:formatCode>#,##0.0</c:formatCode>
                <c:ptCount val="19"/>
                <c:pt idx="0">
                  <c:v>23.305284799999999</c:v>
                </c:pt>
                <c:pt idx="1">
                  <c:v>16.54659169</c:v>
                </c:pt>
                <c:pt idx="2">
                  <c:v>9.3891602400000007</c:v>
                </c:pt>
                <c:pt idx="3">
                  <c:v>8.4046626500000006</c:v>
                </c:pt>
                <c:pt idx="4">
                  <c:v>4.2271359200000003</c:v>
                </c:pt>
                <c:pt idx="5">
                  <c:v>6.5681513600000008</c:v>
                </c:pt>
                <c:pt idx="6">
                  <c:v>5.5885047500000002</c:v>
                </c:pt>
                <c:pt idx="7">
                  <c:v>12.635145660000001</c:v>
                </c:pt>
                <c:pt idx="8">
                  <c:v>8.21383449</c:v>
                </c:pt>
                <c:pt idx="9">
                  <c:v>11.769790240000001</c:v>
                </c:pt>
                <c:pt idx="10">
                  <c:v>6.8297084299999993</c:v>
                </c:pt>
                <c:pt idx="11">
                  <c:v>11.204272420000001</c:v>
                </c:pt>
                <c:pt idx="12">
                  <c:v>5.1495627400000004</c:v>
                </c:pt>
                <c:pt idx="13">
                  <c:v>4.9737323</c:v>
                </c:pt>
                <c:pt idx="14">
                  <c:v>5.8917266399999999</c:v>
                </c:pt>
                <c:pt idx="15">
                  <c:v>4.8793031100000004</c:v>
                </c:pt>
                <c:pt idx="16">
                  <c:v>4.0266761600000001</c:v>
                </c:pt>
                <c:pt idx="17">
                  <c:v>1.6152608799999999</c:v>
                </c:pt>
                <c:pt idx="18">
                  <c:v>2.7748668400000001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19-40F9-A032-4470C782D5FE}"/>
            </c:ext>
          </c:extLst>
        </c:ser>
        <c:ser>
          <c:idx val="0"/>
          <c:order val="1"/>
          <c:tx>
            <c:strRef>
              <c:f>'Soğutma Sis. Ele. İh. Ülk.'!$D$30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2"/>
              <c:layout>
                <c:manualLayout>
                  <c:x val="8.362540952581236E-3"/>
                  <c:y val="3.0112376763582168E-17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19-40F9-A032-4470C782D5FE}"/>
                </c:ext>
              </c:extLst>
            </c:dLbl>
            <c:dLbl>
              <c:idx val="6"/>
              <c:layout>
                <c:manualLayout>
                  <c:x val="5.5750273017208581E-3"/>
                  <c:y val="3.2850245044721599E-3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19-40F9-A032-4470C782D5FE}"/>
                </c:ext>
              </c:extLst>
            </c:dLbl>
            <c:numFmt formatCode="#,##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'Soğutma Sis. Ele. İh. Ülk.'!$A$31:$A$49</c:f>
              <c:strCache>
                <c:ptCount val="19"/>
                <c:pt idx="0">
                  <c:v>ALMANYA</c:v>
                </c:pt>
                <c:pt idx="1">
                  <c:v>B. KRALLIK</c:v>
                </c:pt>
                <c:pt idx="2">
                  <c:v>İTALYA</c:v>
                </c:pt>
                <c:pt idx="3">
                  <c:v>FRANSA</c:v>
                </c:pt>
                <c:pt idx="4">
                  <c:v>FAS</c:v>
                </c:pt>
                <c:pt idx="5">
                  <c:v>POLONYA</c:v>
                </c:pt>
                <c:pt idx="6">
                  <c:v>IRAK</c:v>
                </c:pt>
                <c:pt idx="7">
                  <c:v>A.B.D.</c:v>
                </c:pt>
                <c:pt idx="8">
                  <c:v>ROMANYA</c:v>
                </c:pt>
                <c:pt idx="9">
                  <c:v>RUSYA</c:v>
                </c:pt>
                <c:pt idx="10">
                  <c:v>SUUDİ ARABİSTAN</c:v>
                </c:pt>
                <c:pt idx="11">
                  <c:v>İSRAİL</c:v>
                </c:pt>
                <c:pt idx="12">
                  <c:v>GÜRCİSTAN</c:v>
                </c:pt>
                <c:pt idx="13">
                  <c:v>HOLLANDA</c:v>
                </c:pt>
                <c:pt idx="14">
                  <c:v>AZERBAYCAN</c:v>
                </c:pt>
                <c:pt idx="15">
                  <c:v>CEZAYİR</c:v>
                </c:pt>
                <c:pt idx="16">
                  <c:v>İSPANYA</c:v>
                </c:pt>
                <c:pt idx="17">
                  <c:v>İSVEÇ</c:v>
                </c:pt>
                <c:pt idx="18">
                  <c:v>BULGARİSTAN</c:v>
                </c:pt>
              </c:strCache>
            </c:strRef>
          </c:cat>
          <c:val>
            <c:numRef>
              <c:f>'Soğutma Sis. Ele. İh. Ülk.'!$D$31:$D$49</c:f>
              <c:numCache>
                <c:formatCode>0.0</c:formatCode>
                <c:ptCount val="19"/>
                <c:pt idx="0">
                  <c:v>23.918376800000001</c:v>
                </c:pt>
                <c:pt idx="1">
                  <c:v>18.5744434</c:v>
                </c:pt>
                <c:pt idx="2">
                  <c:v>13.27746417</c:v>
                </c:pt>
                <c:pt idx="3">
                  <c:v>12.142516039999999</c:v>
                </c:pt>
                <c:pt idx="4">
                  <c:v>11.222741880000001</c:v>
                </c:pt>
                <c:pt idx="5">
                  <c:v>10.77550042</c:v>
                </c:pt>
                <c:pt idx="6">
                  <c:v>9.6374118299999996</c:v>
                </c:pt>
                <c:pt idx="7">
                  <c:v>9.5629734000000006</c:v>
                </c:pt>
                <c:pt idx="8">
                  <c:v>9.4893661900000001</c:v>
                </c:pt>
                <c:pt idx="9">
                  <c:v>8.8263746300000001</c:v>
                </c:pt>
                <c:pt idx="10">
                  <c:v>8.2069952900000001</c:v>
                </c:pt>
                <c:pt idx="11">
                  <c:v>6.7819302300000004</c:v>
                </c:pt>
                <c:pt idx="12">
                  <c:v>5.9741988700000004</c:v>
                </c:pt>
                <c:pt idx="13">
                  <c:v>5.5951661399999999</c:v>
                </c:pt>
                <c:pt idx="14">
                  <c:v>5.2905263600000003</c:v>
                </c:pt>
                <c:pt idx="15">
                  <c:v>5.2644906900000006</c:v>
                </c:pt>
                <c:pt idx="16">
                  <c:v>5.1559235599999997</c:v>
                </c:pt>
                <c:pt idx="17">
                  <c:v>4.4394547199999996</c:v>
                </c:pt>
                <c:pt idx="18">
                  <c:v>4.4285409099999997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19-40F9-A032-4470C782D5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4302831"/>
        <c:axId val="1"/>
      </c:barChart>
      <c:catAx>
        <c:axId val="178430283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tr-TR"/>
          </a:p>
        </c:txPr>
        <c:crossAx val="1"/>
        <c:crossesAt val="0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>
              <a:solidFill>
                <a:schemeClr val="tx2">
                  <a:lumMod val="20000"/>
                  <a:lumOff val="80000"/>
                  <a:alpha val="38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tr-TR"/>
                  <a:t>Milyon $</a:t>
                </a:r>
              </a:p>
            </c:rich>
          </c:tx>
          <c:layout>
            <c:manualLayout>
              <c:xMode val="edge"/>
              <c:yMode val="edge"/>
              <c:x val="2.0800291088493371E-2"/>
              <c:y val="0.35590577236710569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tr-TR"/>
          </a:p>
        </c:txPr>
        <c:crossAx val="1784302831"/>
        <c:crosses val="autoZero"/>
        <c:crossBetween val="between"/>
        <c:majorUnit val="6"/>
      </c:valAx>
    </c:plotArea>
    <c:legend>
      <c:legendPos val="b"/>
      <c:layout>
        <c:manualLayout>
          <c:xMode val="edge"/>
          <c:yMode val="edge"/>
          <c:x val="0.37410817196048302"/>
          <c:y val="0.91643672391715125"/>
          <c:w val="0.10217170553607149"/>
          <c:h val="6.2374154833524972E-2"/>
        </c:manualLayout>
      </c:layout>
      <c:overlay val="0"/>
      <c:txPr>
        <a:bodyPr/>
        <a:lstStyle/>
        <a:p>
          <a:pPr>
            <a:defRPr sz="96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tr-TR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tr-T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945389452998825E-2"/>
          <c:y val="4.5278353561124106E-2"/>
          <c:w val="0.88651672191856412"/>
          <c:h val="0.61239718743409455"/>
        </c:manualLayout>
      </c:layout>
      <c:barChart>
        <c:barDir val="col"/>
        <c:grouping val="clustered"/>
        <c:varyColors val="0"/>
        <c:ser>
          <c:idx val="7"/>
          <c:order val="0"/>
          <c:tx>
            <c:strRef>
              <c:f>'Klima Sis. Ele. İh. Ülk.'!$C$30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numFmt formatCode="#,##0" sourceLinked="0"/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'Klima Sis. Ele. İh. Ülk.'!$A$31:$A$50</c:f>
              <c:strCache>
                <c:ptCount val="20"/>
                <c:pt idx="0">
                  <c:v>FRANSA</c:v>
                </c:pt>
                <c:pt idx="1">
                  <c:v>İSPANYA</c:v>
                </c:pt>
                <c:pt idx="2">
                  <c:v>İTALYA</c:v>
                </c:pt>
                <c:pt idx="3">
                  <c:v>HOLLANDA</c:v>
                </c:pt>
                <c:pt idx="4">
                  <c:v>ALMANYA</c:v>
                </c:pt>
                <c:pt idx="5">
                  <c:v>BELÇİKA</c:v>
                </c:pt>
                <c:pt idx="6">
                  <c:v>ROMANYA</c:v>
                </c:pt>
                <c:pt idx="7">
                  <c:v>POLONYA</c:v>
                </c:pt>
                <c:pt idx="8">
                  <c:v>PORTEKİZ</c:v>
                </c:pt>
                <c:pt idx="9">
                  <c:v>ÖZBEKİSTAN</c:v>
                </c:pt>
                <c:pt idx="10">
                  <c:v>SUUDİ ARABİSTAN</c:v>
                </c:pt>
                <c:pt idx="11">
                  <c:v>AVUSTURYA</c:v>
                </c:pt>
                <c:pt idx="12">
                  <c:v>BULGARİSTAN</c:v>
                </c:pt>
                <c:pt idx="13">
                  <c:v>CEZAYİR</c:v>
                </c:pt>
                <c:pt idx="14">
                  <c:v>MISIR</c:v>
                </c:pt>
                <c:pt idx="15">
                  <c:v>HIRVATİSTAN</c:v>
                </c:pt>
                <c:pt idx="16">
                  <c:v>RUSYA </c:v>
                </c:pt>
                <c:pt idx="17">
                  <c:v>B. KRALLIK</c:v>
                </c:pt>
                <c:pt idx="18">
                  <c:v>A.B.D.</c:v>
                </c:pt>
                <c:pt idx="19">
                  <c:v>B. A.E.</c:v>
                </c:pt>
              </c:strCache>
            </c:strRef>
          </c:cat>
          <c:val>
            <c:numRef>
              <c:f>'Klima Sis. Ele. İh. Ülk.'!$C$31:$C$50</c:f>
              <c:numCache>
                <c:formatCode>#,##0.0</c:formatCode>
                <c:ptCount val="20"/>
                <c:pt idx="0">
                  <c:v>33.091823920000003</c:v>
                </c:pt>
                <c:pt idx="1">
                  <c:v>39.232595379999999</c:v>
                </c:pt>
                <c:pt idx="2">
                  <c:v>67.029308220000004</c:v>
                </c:pt>
                <c:pt idx="3">
                  <c:v>12.603438990000001</c:v>
                </c:pt>
                <c:pt idx="4">
                  <c:v>15.354104439999999</c:v>
                </c:pt>
                <c:pt idx="5">
                  <c:v>8.2492035900000005</c:v>
                </c:pt>
                <c:pt idx="6">
                  <c:v>3.9691539800000002</c:v>
                </c:pt>
                <c:pt idx="7">
                  <c:v>5.8003664199999996</c:v>
                </c:pt>
                <c:pt idx="8">
                  <c:v>5.7721161900000002</c:v>
                </c:pt>
                <c:pt idx="9">
                  <c:v>3.7460519799999998</c:v>
                </c:pt>
                <c:pt idx="10">
                  <c:v>0.47183217999999999</c:v>
                </c:pt>
                <c:pt idx="11">
                  <c:v>4.8686227100000004</c:v>
                </c:pt>
                <c:pt idx="12">
                  <c:v>3.8178645800000002</c:v>
                </c:pt>
                <c:pt idx="13">
                  <c:v>2.9622420299999996</c:v>
                </c:pt>
                <c:pt idx="14">
                  <c:v>10.76329277</c:v>
                </c:pt>
                <c:pt idx="15">
                  <c:v>2.7060963300000003</c:v>
                </c:pt>
                <c:pt idx="16">
                  <c:v>2.47184157</c:v>
                </c:pt>
                <c:pt idx="17">
                  <c:v>3.01184714</c:v>
                </c:pt>
                <c:pt idx="18">
                  <c:v>0.74826780000000004</c:v>
                </c:pt>
                <c:pt idx="19">
                  <c:v>1.62379623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B3-499D-B957-DE0170F32DF0}"/>
            </c:ext>
          </c:extLst>
        </c:ser>
        <c:ser>
          <c:idx val="4"/>
          <c:order val="1"/>
          <c:tx>
            <c:strRef>
              <c:f>'Klima Sis. Ele. İh. Ülk.'!$D$30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1"/>
              <c:layout>
                <c:manualLayout>
                  <c:x val="5.5213856417235894E-3"/>
                  <c:y val="0"/>
                </c:manualLayout>
              </c:layout>
              <c:numFmt formatCode="0" sourceLinked="0"/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B3-499D-B957-DE0170F32DF0}"/>
                </c:ext>
              </c:extLst>
            </c:dLbl>
            <c:dLbl>
              <c:idx val="9"/>
              <c:layout>
                <c:manualLayout>
                  <c:x val="8.2820784625853849E-3"/>
                  <c:y val="0"/>
                </c:manualLayout>
              </c:layout>
              <c:numFmt formatCode="0" sourceLinked="0"/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B3-499D-B957-DE0170F32DF0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'Klima Sis. Ele. İh. Ülk.'!$A$31:$A$50</c:f>
              <c:strCache>
                <c:ptCount val="20"/>
                <c:pt idx="0">
                  <c:v>FRANSA</c:v>
                </c:pt>
                <c:pt idx="1">
                  <c:v>İSPANYA</c:v>
                </c:pt>
                <c:pt idx="2">
                  <c:v>İTALYA</c:v>
                </c:pt>
                <c:pt idx="3">
                  <c:v>HOLLANDA</c:v>
                </c:pt>
                <c:pt idx="4">
                  <c:v>ALMANYA</c:v>
                </c:pt>
                <c:pt idx="5">
                  <c:v>BELÇİKA</c:v>
                </c:pt>
                <c:pt idx="6">
                  <c:v>ROMANYA</c:v>
                </c:pt>
                <c:pt idx="7">
                  <c:v>POLONYA</c:v>
                </c:pt>
                <c:pt idx="8">
                  <c:v>PORTEKİZ</c:v>
                </c:pt>
                <c:pt idx="9">
                  <c:v>ÖZBEKİSTAN</c:v>
                </c:pt>
                <c:pt idx="10">
                  <c:v>SUUDİ ARABİSTAN</c:v>
                </c:pt>
                <c:pt idx="11">
                  <c:v>AVUSTURYA</c:v>
                </c:pt>
                <c:pt idx="12">
                  <c:v>BULGARİSTAN</c:v>
                </c:pt>
                <c:pt idx="13">
                  <c:v>CEZAYİR</c:v>
                </c:pt>
                <c:pt idx="14">
                  <c:v>MISIR</c:v>
                </c:pt>
                <c:pt idx="15">
                  <c:v>HIRVATİSTAN</c:v>
                </c:pt>
                <c:pt idx="16">
                  <c:v>RUSYA </c:v>
                </c:pt>
                <c:pt idx="17">
                  <c:v>B. KRALLIK</c:v>
                </c:pt>
                <c:pt idx="18">
                  <c:v>A.B.D.</c:v>
                </c:pt>
                <c:pt idx="19">
                  <c:v>B. A.E.</c:v>
                </c:pt>
              </c:strCache>
            </c:strRef>
          </c:cat>
          <c:val>
            <c:numRef>
              <c:f>'Klima Sis. Ele. İh. Ülk.'!$D$31:$D$50</c:f>
              <c:numCache>
                <c:formatCode>0.0</c:formatCode>
                <c:ptCount val="20"/>
                <c:pt idx="0">
                  <c:v>36.616408610000001</c:v>
                </c:pt>
                <c:pt idx="1">
                  <c:v>33.169755860000002</c:v>
                </c:pt>
                <c:pt idx="2">
                  <c:v>32.820283629999999</c:v>
                </c:pt>
                <c:pt idx="3">
                  <c:v>13.012784099999999</c:v>
                </c:pt>
                <c:pt idx="4">
                  <c:v>11.400179769999999</c:v>
                </c:pt>
                <c:pt idx="5">
                  <c:v>8.0971967300000003</c:v>
                </c:pt>
                <c:pt idx="6">
                  <c:v>5.5512271500000008</c:v>
                </c:pt>
                <c:pt idx="7">
                  <c:v>4.7242157300000001</c:v>
                </c:pt>
                <c:pt idx="8">
                  <c:v>4.61296923</c:v>
                </c:pt>
                <c:pt idx="9">
                  <c:v>4.5490664499999998</c:v>
                </c:pt>
                <c:pt idx="10">
                  <c:v>4.4283199599999996</c:v>
                </c:pt>
                <c:pt idx="11">
                  <c:v>4.3489684299999993</c:v>
                </c:pt>
                <c:pt idx="12">
                  <c:v>4.2845060999999998</c:v>
                </c:pt>
                <c:pt idx="13">
                  <c:v>3.9240603700000003</c:v>
                </c:pt>
                <c:pt idx="14">
                  <c:v>3.44071886</c:v>
                </c:pt>
                <c:pt idx="15">
                  <c:v>2.59379392</c:v>
                </c:pt>
                <c:pt idx="16">
                  <c:v>2.2913272</c:v>
                </c:pt>
                <c:pt idx="17">
                  <c:v>2.2050913900000002</c:v>
                </c:pt>
                <c:pt idx="18">
                  <c:v>1.8638435500000001</c:v>
                </c:pt>
                <c:pt idx="19">
                  <c:v>1.8425992199999999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2B3-499D-B957-DE0170F32D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6"/>
        <c:axId val="1783844175"/>
        <c:axId val="1"/>
      </c:barChart>
      <c:catAx>
        <c:axId val="178384417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tr-TR"/>
          </a:p>
        </c:txPr>
        <c:crossAx val="1"/>
        <c:crossesAt val="0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>
              <a:solidFill>
                <a:schemeClr val="tx2">
                  <a:lumMod val="20000"/>
                  <a:lumOff val="80000"/>
                  <a:alpha val="47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tr-TR"/>
          </a:p>
        </c:txPr>
        <c:crossAx val="1783844175"/>
        <c:crosses val="autoZero"/>
        <c:crossBetween val="between"/>
        <c:majorUnit val="15"/>
      </c:valAx>
    </c:plotArea>
    <c:legend>
      <c:legendPos val="b"/>
      <c:layout>
        <c:manualLayout>
          <c:xMode val="edge"/>
          <c:yMode val="edge"/>
          <c:x val="0.4371786911765429"/>
          <c:y val="0.93196241058882601"/>
          <c:w val="0.11712727729479483"/>
          <c:h val="6.8037589411173813E-2"/>
        </c:manualLayout>
      </c:layout>
      <c:overlay val="0"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tr-TR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tr-T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904123089949171E-2"/>
          <c:y val="4.5278353561124106E-2"/>
          <c:w val="0.89658714801999528"/>
          <c:h val="0.6241405758299915"/>
        </c:manualLayout>
      </c:layout>
      <c:barChart>
        <c:barDir val="col"/>
        <c:grouping val="clustered"/>
        <c:varyColors val="0"/>
        <c:ser>
          <c:idx val="7"/>
          <c:order val="0"/>
          <c:tx>
            <c:strRef>
              <c:f>'Tesisat Sis. Ele. İh. Ülk.'!$C$30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numFmt formatCode="0" sourceLinked="0"/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'Tesisat Sis. Ele. İh. Ülk.'!$A$31:$A$50</c:f>
              <c:strCache>
                <c:ptCount val="20"/>
                <c:pt idx="0">
                  <c:v>ALMANYA</c:v>
                </c:pt>
                <c:pt idx="1">
                  <c:v>RUSYA</c:v>
                </c:pt>
                <c:pt idx="2">
                  <c:v>IRAK</c:v>
                </c:pt>
                <c:pt idx="3">
                  <c:v>İTALYA</c:v>
                </c:pt>
                <c:pt idx="4">
                  <c:v>A.B.D.</c:v>
                </c:pt>
                <c:pt idx="5">
                  <c:v>MISIR</c:v>
                </c:pt>
                <c:pt idx="6">
                  <c:v>İRAN </c:v>
                </c:pt>
                <c:pt idx="7">
                  <c:v>POLONYA</c:v>
                </c:pt>
                <c:pt idx="8">
                  <c:v>İSPANYA</c:v>
                </c:pt>
                <c:pt idx="9">
                  <c:v>ROMANYA</c:v>
                </c:pt>
                <c:pt idx="10">
                  <c:v>BULGARİSTAN</c:v>
                </c:pt>
                <c:pt idx="11">
                  <c:v>FRANSA</c:v>
                </c:pt>
                <c:pt idx="12">
                  <c:v>B. KRALLIK</c:v>
                </c:pt>
                <c:pt idx="13">
                  <c:v>GÜRCİSTAN</c:v>
                </c:pt>
                <c:pt idx="14">
                  <c:v>FAS</c:v>
                </c:pt>
                <c:pt idx="15">
                  <c:v>ÇİN </c:v>
                </c:pt>
                <c:pt idx="16">
                  <c:v>CEZAYİR</c:v>
                </c:pt>
                <c:pt idx="17">
                  <c:v>AZERBAYCAN</c:v>
                </c:pt>
                <c:pt idx="18">
                  <c:v>ÖZBEKİSTAN</c:v>
                </c:pt>
                <c:pt idx="19">
                  <c:v>B. A.E.</c:v>
                </c:pt>
              </c:strCache>
            </c:strRef>
          </c:cat>
          <c:val>
            <c:numRef>
              <c:f>'Tesisat Sis. Ele. İh. Ülk.'!$C$31:$C$50</c:f>
              <c:numCache>
                <c:formatCode>#,##0.0</c:formatCode>
                <c:ptCount val="20"/>
                <c:pt idx="0">
                  <c:v>87.269981080000107</c:v>
                </c:pt>
                <c:pt idx="1">
                  <c:v>51.766430740000004</c:v>
                </c:pt>
                <c:pt idx="2">
                  <c:v>41.622870369999994</c:v>
                </c:pt>
                <c:pt idx="3">
                  <c:v>19.234180629999997</c:v>
                </c:pt>
                <c:pt idx="4">
                  <c:v>18.223394320000001</c:v>
                </c:pt>
                <c:pt idx="5">
                  <c:v>16.97601607</c:v>
                </c:pt>
                <c:pt idx="6">
                  <c:v>11.70806456</c:v>
                </c:pt>
                <c:pt idx="7">
                  <c:v>18.253465989999999</c:v>
                </c:pt>
                <c:pt idx="8">
                  <c:v>11.203172500000001</c:v>
                </c:pt>
                <c:pt idx="9">
                  <c:v>15.79138968</c:v>
                </c:pt>
                <c:pt idx="10">
                  <c:v>19.11718381</c:v>
                </c:pt>
                <c:pt idx="11">
                  <c:v>17.440220800000002</c:v>
                </c:pt>
                <c:pt idx="12">
                  <c:v>15.937613689999999</c:v>
                </c:pt>
                <c:pt idx="13">
                  <c:v>17.01552465</c:v>
                </c:pt>
                <c:pt idx="14">
                  <c:v>14.256455189999999</c:v>
                </c:pt>
                <c:pt idx="15">
                  <c:v>14.092252090000001</c:v>
                </c:pt>
                <c:pt idx="16">
                  <c:v>5.4140952599999999</c:v>
                </c:pt>
                <c:pt idx="17">
                  <c:v>10.886023489999999</c:v>
                </c:pt>
                <c:pt idx="18">
                  <c:v>11.221100810000001</c:v>
                </c:pt>
                <c:pt idx="19">
                  <c:v>15.937613689999999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BC-47A2-9D7C-FBC8C6345409}"/>
            </c:ext>
          </c:extLst>
        </c:ser>
        <c:ser>
          <c:idx val="4"/>
          <c:order val="1"/>
          <c:tx>
            <c:strRef>
              <c:f>'Tesisat Sis. Ele. İh. Ülk.'!$D$30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1"/>
              <c:layout>
                <c:manualLayout>
                  <c:x val="5.5213856417235894E-3"/>
                  <c:y val="0"/>
                </c:manualLayout>
              </c:layout>
              <c:numFmt formatCode="0" sourceLinked="0"/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BC-47A2-9D7C-FBC8C6345409}"/>
                </c:ext>
              </c:extLst>
            </c:dLbl>
            <c:dLbl>
              <c:idx val="9"/>
              <c:layout>
                <c:manualLayout>
                  <c:x val="8.2820784625853849E-3"/>
                  <c:y val="0"/>
                </c:manualLayout>
              </c:layout>
              <c:numFmt formatCode="0" sourceLinked="0"/>
              <c:spPr/>
              <c:txPr>
                <a:bodyPr/>
                <a:lstStyle/>
                <a:p>
                  <a:pPr>
                    <a:defRPr sz="10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BC-47A2-9D7C-FBC8C6345409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tr-T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'Tesisat Sis. Ele. İh. Ülk.'!$A$31:$A$50</c:f>
              <c:strCache>
                <c:ptCount val="20"/>
                <c:pt idx="0">
                  <c:v>ALMANYA</c:v>
                </c:pt>
                <c:pt idx="1">
                  <c:v>RUSYA</c:v>
                </c:pt>
                <c:pt idx="2">
                  <c:v>IRAK</c:v>
                </c:pt>
                <c:pt idx="3">
                  <c:v>İTALYA</c:v>
                </c:pt>
                <c:pt idx="4">
                  <c:v>A.B.D.</c:v>
                </c:pt>
                <c:pt idx="5">
                  <c:v>MISIR</c:v>
                </c:pt>
                <c:pt idx="6">
                  <c:v>İRAN </c:v>
                </c:pt>
                <c:pt idx="7">
                  <c:v>POLONYA</c:v>
                </c:pt>
                <c:pt idx="8">
                  <c:v>İSPANYA</c:v>
                </c:pt>
                <c:pt idx="9">
                  <c:v>ROMANYA</c:v>
                </c:pt>
                <c:pt idx="10">
                  <c:v>BULGARİSTAN</c:v>
                </c:pt>
                <c:pt idx="11">
                  <c:v>FRANSA</c:v>
                </c:pt>
                <c:pt idx="12">
                  <c:v>B. KRALLIK</c:v>
                </c:pt>
                <c:pt idx="13">
                  <c:v>GÜRCİSTAN</c:v>
                </c:pt>
                <c:pt idx="14">
                  <c:v>FAS</c:v>
                </c:pt>
                <c:pt idx="15">
                  <c:v>ÇİN </c:v>
                </c:pt>
                <c:pt idx="16">
                  <c:v>CEZAYİR</c:v>
                </c:pt>
                <c:pt idx="17">
                  <c:v>AZERBAYCAN</c:v>
                </c:pt>
                <c:pt idx="18">
                  <c:v>ÖZBEKİSTAN</c:v>
                </c:pt>
                <c:pt idx="19">
                  <c:v>B. A.E.</c:v>
                </c:pt>
              </c:strCache>
            </c:strRef>
          </c:cat>
          <c:val>
            <c:numRef>
              <c:f>'Tesisat Sis. Ele. İh. Ülk.'!$D$31:$D$50</c:f>
              <c:numCache>
                <c:formatCode>0.0</c:formatCode>
                <c:ptCount val="20"/>
                <c:pt idx="0">
                  <c:v>81.717514219999998</c:v>
                </c:pt>
                <c:pt idx="1">
                  <c:v>40.9706811</c:v>
                </c:pt>
                <c:pt idx="2">
                  <c:v>39.984872070000002</c:v>
                </c:pt>
                <c:pt idx="3">
                  <c:v>23.10909663</c:v>
                </c:pt>
                <c:pt idx="4">
                  <c:v>21.631431579999997</c:v>
                </c:pt>
                <c:pt idx="5">
                  <c:v>20.28536253</c:v>
                </c:pt>
                <c:pt idx="6">
                  <c:v>20.086812690000002</c:v>
                </c:pt>
                <c:pt idx="7">
                  <c:v>19.482445890000001</c:v>
                </c:pt>
                <c:pt idx="8">
                  <c:v>18.180245160000002</c:v>
                </c:pt>
                <c:pt idx="9">
                  <c:v>17.548723339999999</c:v>
                </c:pt>
                <c:pt idx="10">
                  <c:v>17.44001875</c:v>
                </c:pt>
                <c:pt idx="11">
                  <c:v>15.810527380000002</c:v>
                </c:pt>
                <c:pt idx="12">
                  <c:v>12.141578109999999</c:v>
                </c:pt>
                <c:pt idx="13">
                  <c:v>14.768962670000001</c:v>
                </c:pt>
                <c:pt idx="14">
                  <c:v>13.67999625</c:v>
                </c:pt>
                <c:pt idx="15">
                  <c:v>13.24246471</c:v>
                </c:pt>
                <c:pt idx="16">
                  <c:v>13.1428365</c:v>
                </c:pt>
                <c:pt idx="17">
                  <c:v>12.766436929999999</c:v>
                </c:pt>
                <c:pt idx="18">
                  <c:v>12.22300774</c:v>
                </c:pt>
                <c:pt idx="19">
                  <c:v>12.141578109999999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BC-47A2-9D7C-FBC8C63454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6"/>
        <c:axId val="1784309551"/>
        <c:axId val="1"/>
      </c:barChart>
      <c:catAx>
        <c:axId val="178430955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tr-TR"/>
          </a:p>
        </c:txPr>
        <c:crossAx val="1"/>
        <c:crossesAt val="0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>
              <a:solidFill>
                <a:schemeClr val="tx2">
                  <a:lumMod val="20000"/>
                  <a:lumOff val="80000"/>
                  <a:alpha val="47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tr-TR"/>
                  <a:t>Milyon $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tr-TR"/>
          </a:p>
        </c:txPr>
        <c:crossAx val="1784309551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tr-TR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tr-T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'Havalandırma '!$C$30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numFmt formatCode="0" sourceLinked="0"/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'Havalandırma '!$A$31:$A$50</c:f>
              <c:strCache>
                <c:ptCount val="20"/>
                <c:pt idx="0">
                  <c:v>RUSYA</c:v>
                </c:pt>
                <c:pt idx="1">
                  <c:v>ALMANYA</c:v>
                </c:pt>
                <c:pt idx="2">
                  <c:v>A.B.D.</c:v>
                </c:pt>
                <c:pt idx="3">
                  <c:v>FRANSA</c:v>
                </c:pt>
                <c:pt idx="4">
                  <c:v>MEKSİKA</c:v>
                </c:pt>
                <c:pt idx="5">
                  <c:v>İTALYA</c:v>
                </c:pt>
                <c:pt idx="6">
                  <c:v>POLONYA</c:v>
                </c:pt>
                <c:pt idx="7">
                  <c:v>SUUDİ ARABİSTAN</c:v>
                </c:pt>
                <c:pt idx="8">
                  <c:v>B. KRALLIK</c:v>
                </c:pt>
                <c:pt idx="9">
                  <c:v>BELÇİKA</c:v>
                </c:pt>
                <c:pt idx="10">
                  <c:v>AZERBAYCAN</c:v>
                </c:pt>
                <c:pt idx="11">
                  <c:v>İSPANYA</c:v>
                </c:pt>
                <c:pt idx="12">
                  <c:v>B. A.E.</c:v>
                </c:pt>
                <c:pt idx="13">
                  <c:v>ROMANYA</c:v>
                </c:pt>
                <c:pt idx="14">
                  <c:v>HOLLANDA</c:v>
                </c:pt>
                <c:pt idx="15">
                  <c:v>IRAK</c:v>
                </c:pt>
                <c:pt idx="16">
                  <c:v>ÇEKYA</c:v>
                </c:pt>
                <c:pt idx="17">
                  <c:v>CEZAYİR</c:v>
                </c:pt>
                <c:pt idx="18">
                  <c:v>FAS</c:v>
                </c:pt>
                <c:pt idx="19">
                  <c:v>GÜRCİSTAN</c:v>
                </c:pt>
              </c:strCache>
            </c:strRef>
          </c:cat>
          <c:val>
            <c:numRef>
              <c:f>'Havalandırma '!$C$31:$C$50</c:f>
              <c:numCache>
                <c:formatCode>#,##0.0</c:formatCode>
                <c:ptCount val="20"/>
                <c:pt idx="0">
                  <c:v>27.588459699999998</c:v>
                </c:pt>
                <c:pt idx="1">
                  <c:v>21.232931739999998</c:v>
                </c:pt>
                <c:pt idx="2">
                  <c:v>13.21299299</c:v>
                </c:pt>
                <c:pt idx="3">
                  <c:v>8.9969769100000008</c:v>
                </c:pt>
                <c:pt idx="4">
                  <c:v>3.71546208</c:v>
                </c:pt>
                <c:pt idx="5">
                  <c:v>8.5874046199999992</c:v>
                </c:pt>
                <c:pt idx="6">
                  <c:v>5.8668268000000001</c:v>
                </c:pt>
                <c:pt idx="7">
                  <c:v>2.2656570400000002</c:v>
                </c:pt>
                <c:pt idx="8">
                  <c:v>5.3037066500000005</c:v>
                </c:pt>
                <c:pt idx="9">
                  <c:v>5.3658964200000003</c:v>
                </c:pt>
                <c:pt idx="10">
                  <c:v>3.46108752</c:v>
                </c:pt>
                <c:pt idx="11">
                  <c:v>5.4441357300000002</c:v>
                </c:pt>
                <c:pt idx="12">
                  <c:v>3.20004796</c:v>
                </c:pt>
                <c:pt idx="13">
                  <c:v>4.3143742500000002</c:v>
                </c:pt>
                <c:pt idx="14">
                  <c:v>3.8916311499999998</c:v>
                </c:pt>
                <c:pt idx="15">
                  <c:v>4.4013915199999998</c:v>
                </c:pt>
                <c:pt idx="16">
                  <c:v>4.2018043899999995</c:v>
                </c:pt>
                <c:pt idx="17">
                  <c:v>2.60316824</c:v>
                </c:pt>
                <c:pt idx="18">
                  <c:v>2.5004111400000002</c:v>
                </c:pt>
                <c:pt idx="19">
                  <c:v>3.1990933999999998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6E-413C-94B3-A0CDCD240EDA}"/>
            </c:ext>
          </c:extLst>
        </c:ser>
        <c:ser>
          <c:idx val="2"/>
          <c:order val="1"/>
          <c:tx>
            <c:strRef>
              <c:f>'Havalandırma '!$D$30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1"/>
              <c:layout>
                <c:manualLayout>
                  <c:x val="1.1851851851851851E-2"/>
                  <c:y val="1.8467220683287132E-3"/>
                </c:manualLayout>
              </c:layout>
              <c:numFmt formatCode="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6E-413C-94B3-A0CDCD240EDA}"/>
                </c:ext>
              </c:extLst>
            </c:dLbl>
            <c:numFmt formatCode="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'Havalandırma '!$A$31:$A$50</c:f>
              <c:strCache>
                <c:ptCount val="20"/>
                <c:pt idx="0">
                  <c:v>RUSYA</c:v>
                </c:pt>
                <c:pt idx="1">
                  <c:v>ALMANYA</c:v>
                </c:pt>
                <c:pt idx="2">
                  <c:v>A.B.D.</c:v>
                </c:pt>
                <c:pt idx="3">
                  <c:v>FRANSA</c:v>
                </c:pt>
                <c:pt idx="4">
                  <c:v>MEKSİKA</c:v>
                </c:pt>
                <c:pt idx="5">
                  <c:v>İTALYA</c:v>
                </c:pt>
                <c:pt idx="6">
                  <c:v>POLONYA</c:v>
                </c:pt>
                <c:pt idx="7">
                  <c:v>SUUDİ ARABİSTAN</c:v>
                </c:pt>
                <c:pt idx="8">
                  <c:v>B. KRALLIK</c:v>
                </c:pt>
                <c:pt idx="9">
                  <c:v>BELÇİKA</c:v>
                </c:pt>
                <c:pt idx="10">
                  <c:v>AZERBAYCAN</c:v>
                </c:pt>
                <c:pt idx="11">
                  <c:v>İSPANYA</c:v>
                </c:pt>
                <c:pt idx="12">
                  <c:v>B. A.E.</c:v>
                </c:pt>
                <c:pt idx="13">
                  <c:v>ROMANYA</c:v>
                </c:pt>
                <c:pt idx="14">
                  <c:v>HOLLANDA</c:v>
                </c:pt>
                <c:pt idx="15">
                  <c:v>IRAK</c:v>
                </c:pt>
                <c:pt idx="16">
                  <c:v>ÇEKYA</c:v>
                </c:pt>
                <c:pt idx="17">
                  <c:v>CEZAYİR</c:v>
                </c:pt>
                <c:pt idx="18">
                  <c:v>FAS</c:v>
                </c:pt>
                <c:pt idx="19">
                  <c:v>GÜRCİSTAN</c:v>
                </c:pt>
              </c:strCache>
            </c:strRef>
          </c:cat>
          <c:val>
            <c:numRef>
              <c:f>'Havalandırma '!$D$31:$D$50</c:f>
              <c:numCache>
                <c:formatCode>0.0</c:formatCode>
                <c:ptCount val="20"/>
                <c:pt idx="0">
                  <c:v>24.57481104</c:v>
                </c:pt>
                <c:pt idx="1">
                  <c:v>24.059930749999999</c:v>
                </c:pt>
                <c:pt idx="2">
                  <c:v>11.70990391</c:v>
                </c:pt>
                <c:pt idx="3">
                  <c:v>10.64906257</c:v>
                </c:pt>
                <c:pt idx="4">
                  <c:v>8.737443390000001</c:v>
                </c:pt>
                <c:pt idx="5">
                  <c:v>8.5920105000000007</c:v>
                </c:pt>
                <c:pt idx="6">
                  <c:v>8.1300307099999998</c:v>
                </c:pt>
                <c:pt idx="7">
                  <c:v>6.7515673200000004</c:v>
                </c:pt>
                <c:pt idx="8">
                  <c:v>6.5376414699999996</c:v>
                </c:pt>
                <c:pt idx="9">
                  <c:v>6.2105644599999996</c:v>
                </c:pt>
                <c:pt idx="10">
                  <c:v>5.5723089100000003</c:v>
                </c:pt>
                <c:pt idx="11">
                  <c:v>5.47748978</c:v>
                </c:pt>
                <c:pt idx="12">
                  <c:v>5.3424888299999997</c:v>
                </c:pt>
                <c:pt idx="13">
                  <c:v>5.0488051699999996</c:v>
                </c:pt>
                <c:pt idx="14">
                  <c:v>4.4628810899999998</c:v>
                </c:pt>
                <c:pt idx="15">
                  <c:v>4.1800627400000003</c:v>
                </c:pt>
                <c:pt idx="16">
                  <c:v>3.9544267200000003</c:v>
                </c:pt>
                <c:pt idx="17">
                  <c:v>3.6541787700000001</c:v>
                </c:pt>
                <c:pt idx="18">
                  <c:v>3.55787955</c:v>
                </c:pt>
                <c:pt idx="19">
                  <c:v>3.5416091700000001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6E-413C-94B3-A0CDCD240E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3224655"/>
        <c:axId val="1"/>
      </c:barChart>
      <c:catAx>
        <c:axId val="178322465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tr-T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>
              <a:solidFill>
                <a:schemeClr val="tx2">
                  <a:lumMod val="20000"/>
                  <a:lumOff val="80000"/>
                  <a:alpha val="47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5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tr-TR"/>
                  <a:t>Milyon $</a:t>
                </a:r>
              </a:p>
            </c:rich>
          </c:tx>
          <c:layout>
            <c:manualLayout>
              <c:xMode val="edge"/>
              <c:yMode val="edge"/>
              <c:x val="8.4685956245589278E-3"/>
              <c:y val="0.3227507936904732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tr-TR"/>
          </a:p>
        </c:txPr>
        <c:crossAx val="1783224655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8927470784267321"/>
          <c:y val="0.91056426810914559"/>
          <c:w val="0.15325789800239226"/>
          <c:h val="8.134476265259083E-2"/>
        </c:manualLayout>
      </c:layout>
      <c:overlay val="0"/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tr-TR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tr-T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Yalıtım!$C$30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4.361978749263844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F74-4A43-907F-2254AD291CAF}"/>
                </c:ext>
              </c:extLst>
            </c:dLbl>
            <c:dLbl>
              <c:idx val="3"/>
              <c:layout>
                <c:manualLayout>
                  <c:x val="-7.2699645821064076E-3"/>
                  <c:y val="7.06234128847683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F74-4A43-907F-2254AD291CAF}"/>
                </c:ext>
              </c:extLst>
            </c:dLbl>
            <c:dLbl>
              <c:idx val="5"/>
              <c:layout>
                <c:manualLayout>
                  <c:x val="-2.90798583284256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F74-4A43-907F-2254AD291CAF}"/>
                </c:ext>
              </c:extLst>
            </c:dLbl>
            <c:dLbl>
              <c:idx val="7"/>
              <c:layout>
                <c:manualLayout>
                  <c:x val="-2.9079858328426161E-3"/>
                  <c:y val="3.53117064423838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F74-4A43-907F-2254AD291CAF}"/>
                </c:ext>
              </c:extLst>
            </c:dLbl>
            <c:dLbl>
              <c:idx val="8"/>
              <c:layout>
                <c:manualLayout>
                  <c:x val="-2.907985832842616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F74-4A43-907F-2254AD291CAF}"/>
                </c:ext>
              </c:extLst>
            </c:dLbl>
            <c:dLbl>
              <c:idx val="9"/>
              <c:layout>
                <c:manualLayout>
                  <c:x val="-8.7239574985276888E-3"/>
                  <c:y val="3.53117064423851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F74-4A43-907F-2254AD291CAF}"/>
                </c:ext>
              </c:extLst>
            </c:dLbl>
            <c:dLbl>
              <c:idx val="10"/>
              <c:layout>
                <c:manualLayout>
                  <c:x val="-1.4539929164212816E-3"/>
                  <c:y val="1.0593511932715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F74-4A43-907F-2254AD291CAF}"/>
                </c:ext>
              </c:extLst>
            </c:dLbl>
            <c:dLbl>
              <c:idx val="11"/>
              <c:layout>
                <c:manualLayout>
                  <c:x val="-2.90798583284256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F74-4A43-907F-2254AD291CAF}"/>
                </c:ext>
              </c:extLst>
            </c:dLbl>
            <c:dLbl>
              <c:idx val="13"/>
              <c:layout>
                <c:manualLayout>
                  <c:x val="-4.361978749263951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F74-4A43-907F-2254AD291CAF}"/>
                </c:ext>
              </c:extLst>
            </c:dLbl>
            <c:dLbl>
              <c:idx val="14"/>
              <c:layout>
                <c:manualLayout>
                  <c:x val="-4.3619787492639511E-3"/>
                  <c:y val="7.06234128847690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F74-4A43-907F-2254AD291CAF}"/>
                </c:ext>
              </c:extLst>
            </c:dLbl>
            <c:dLbl>
              <c:idx val="16"/>
              <c:layout>
                <c:manualLayout>
                  <c:x val="-2.9079858328426695E-3"/>
                  <c:y val="3.53117064423845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F74-4A43-907F-2254AD291CAF}"/>
                </c:ext>
              </c:extLst>
            </c:dLbl>
            <c:dLbl>
              <c:idx val="17"/>
              <c:layout>
                <c:manualLayout>
                  <c:x val="-4.3619787492638444E-3"/>
                  <c:y val="-1.0593511932715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F74-4A43-907F-2254AD291CAF}"/>
                </c:ext>
              </c:extLst>
            </c:dLbl>
            <c:numFmt formatCode="#,##0.0" sourceLinked="0"/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Yalıtım!$A$31:$A$49</c:f>
              <c:strCache>
                <c:ptCount val="19"/>
                <c:pt idx="0">
                  <c:v>ROMANYA</c:v>
                </c:pt>
                <c:pt idx="1">
                  <c:v>İSRAİL</c:v>
                </c:pt>
                <c:pt idx="2">
                  <c:v>BULGARİSTAN</c:v>
                </c:pt>
                <c:pt idx="3">
                  <c:v>B. KRALLIK</c:v>
                </c:pt>
                <c:pt idx="4">
                  <c:v>PORTEKİZ</c:v>
                </c:pt>
                <c:pt idx="5">
                  <c:v>GÜRCİSTAN</c:v>
                </c:pt>
                <c:pt idx="6">
                  <c:v>IRAK</c:v>
                </c:pt>
                <c:pt idx="7">
                  <c:v>İTALYA</c:v>
                </c:pt>
                <c:pt idx="8">
                  <c:v>ALMANYA</c:v>
                </c:pt>
                <c:pt idx="9">
                  <c:v>POLONYA</c:v>
                </c:pt>
                <c:pt idx="10">
                  <c:v>SIRBİSTAN</c:v>
                </c:pt>
                <c:pt idx="11">
                  <c:v>B. A.E.</c:v>
                </c:pt>
                <c:pt idx="12">
                  <c:v>AZERBAYCAN</c:v>
                </c:pt>
                <c:pt idx="13">
                  <c:v>UKRAYNA</c:v>
                </c:pt>
                <c:pt idx="14">
                  <c:v>FRANSA</c:v>
                </c:pt>
                <c:pt idx="15">
                  <c:v>CEZAYİR</c:v>
                </c:pt>
                <c:pt idx="16">
                  <c:v>İRLANDA</c:v>
                </c:pt>
                <c:pt idx="17">
                  <c:v>YUNANİSTAN</c:v>
                </c:pt>
                <c:pt idx="18">
                  <c:v>MISIR</c:v>
                </c:pt>
              </c:strCache>
            </c:strRef>
          </c:cat>
          <c:val>
            <c:numRef>
              <c:f>Yalıtım!$C$31:$C$49</c:f>
              <c:numCache>
                <c:formatCode>#,##0.0</c:formatCode>
                <c:ptCount val="19"/>
                <c:pt idx="0">
                  <c:v>1.1246991899999998</c:v>
                </c:pt>
                <c:pt idx="1">
                  <c:v>1.1256861899999999</c:v>
                </c:pt>
                <c:pt idx="2">
                  <c:v>1.3637551499999998</c:v>
                </c:pt>
                <c:pt idx="3">
                  <c:v>0.45112610999999997</c:v>
                </c:pt>
                <c:pt idx="4">
                  <c:v>1.3119629900000001</c:v>
                </c:pt>
                <c:pt idx="5">
                  <c:v>0.93380048999999998</c:v>
                </c:pt>
                <c:pt idx="6">
                  <c:v>1.5990412700000001</c:v>
                </c:pt>
                <c:pt idx="7">
                  <c:v>0.80644848000000002</c:v>
                </c:pt>
                <c:pt idx="8">
                  <c:v>0.78145667000000008</c:v>
                </c:pt>
                <c:pt idx="9">
                  <c:v>0.51127005000000003</c:v>
                </c:pt>
                <c:pt idx="10">
                  <c:v>0.79742164999999998</c:v>
                </c:pt>
                <c:pt idx="11">
                  <c:v>0.32119340999999996</c:v>
                </c:pt>
                <c:pt idx="12">
                  <c:v>0.52749908000000001</c:v>
                </c:pt>
                <c:pt idx="13">
                  <c:v>0.31728859000000004</c:v>
                </c:pt>
                <c:pt idx="14">
                  <c:v>0.64565109999999992</c:v>
                </c:pt>
                <c:pt idx="15">
                  <c:v>0.26907599999999998</c:v>
                </c:pt>
                <c:pt idx="16">
                  <c:v>0.14922609000000001</c:v>
                </c:pt>
                <c:pt idx="17">
                  <c:v>0.13106159000000001</c:v>
                </c:pt>
                <c:pt idx="18">
                  <c:v>0.66763207999999996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74-4A43-907F-2254AD291CAF}"/>
            </c:ext>
          </c:extLst>
        </c:ser>
        <c:ser>
          <c:idx val="2"/>
          <c:order val="1"/>
          <c:tx>
            <c:strRef>
              <c:f>Yalıtım!$D$30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layout>
                <c:manualLayout>
                  <c:x val="6.123230003827005E-3"/>
                  <c:y val="-1.9379844961240383E-2"/>
                </c:manualLayout>
              </c:layout>
              <c:numFmt formatCode="#,##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74-4A43-907F-2254AD291CAF}"/>
                </c:ext>
              </c:extLst>
            </c:dLbl>
            <c:dLbl>
              <c:idx val="2"/>
              <c:layout>
                <c:manualLayout>
                  <c:x val="6.1232300038270189E-3"/>
                  <c:y val="-7.7519379844961595E-3"/>
                </c:manualLayout>
              </c:layout>
              <c:numFmt formatCode="#,##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F74-4A43-907F-2254AD291CAF}"/>
                </c:ext>
              </c:extLst>
            </c:dLbl>
            <c:dLbl>
              <c:idx val="4"/>
              <c:layout>
                <c:manualLayout>
                  <c:x val="3.0616150019134531E-3"/>
                  <c:y val="-7.1058610649413908E-17"/>
                </c:manualLayout>
              </c:layout>
              <c:numFmt formatCode="#,##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F74-4A43-907F-2254AD291CAF}"/>
                </c:ext>
              </c:extLst>
            </c:dLbl>
            <c:dLbl>
              <c:idx val="5"/>
              <c:layout>
                <c:manualLayout>
                  <c:x val="4.5924225028702642E-3"/>
                  <c:y val="0"/>
                </c:manualLayout>
              </c:layout>
              <c:numFmt formatCode="#,##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F74-4A43-907F-2254AD291CAF}"/>
                </c:ext>
              </c:extLst>
            </c:dLbl>
            <c:dLbl>
              <c:idx val="6"/>
              <c:layout>
                <c:manualLayout>
                  <c:x val="1.4539929164212816E-3"/>
                  <c:y val="7.06234128847690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F74-4A43-907F-2254AD291CAF}"/>
                </c:ext>
              </c:extLst>
            </c:dLbl>
            <c:dLbl>
              <c:idx val="7"/>
              <c:layout>
                <c:manualLayout>
                  <c:x val="7.6540375047837172E-3"/>
                  <c:y val="0"/>
                </c:manualLayout>
              </c:layout>
              <c:numFmt formatCode="#,##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F74-4A43-907F-2254AD291CAF}"/>
                </c:ext>
              </c:extLst>
            </c:dLbl>
            <c:dLbl>
              <c:idx val="10"/>
              <c:layout>
                <c:manualLayout>
                  <c:x val="1.4539929164212816E-3"/>
                  <c:y val="-3.53117064423845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F74-4A43-907F-2254AD291CAF}"/>
                </c:ext>
              </c:extLst>
            </c:dLbl>
            <c:dLbl>
              <c:idx val="12"/>
              <c:layout>
                <c:manualLayout>
                  <c:x val="4.5924225028701514E-3"/>
                  <c:y val="0"/>
                </c:manualLayout>
              </c:layout>
              <c:numFmt formatCode="#,##0.0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tr-T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F74-4A43-907F-2254AD291CAF}"/>
                </c:ext>
              </c:extLst>
            </c:dLbl>
            <c:dLbl>
              <c:idx val="14"/>
              <c:layout>
                <c:manualLayout>
                  <c:x val="1.4539929164211749E-3"/>
                  <c:y val="-7.06234128847696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F74-4A43-907F-2254AD291CAF}"/>
                </c:ext>
              </c:extLst>
            </c:dLbl>
            <c:numFmt formatCode="#,##0.0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Yalıtım!$A$31:$A$49</c:f>
              <c:strCache>
                <c:ptCount val="19"/>
                <c:pt idx="0">
                  <c:v>ROMANYA</c:v>
                </c:pt>
                <c:pt idx="1">
                  <c:v>İSRAİL</c:v>
                </c:pt>
                <c:pt idx="2">
                  <c:v>BULGARİSTAN</c:v>
                </c:pt>
                <c:pt idx="3">
                  <c:v>B. KRALLIK</c:v>
                </c:pt>
                <c:pt idx="4">
                  <c:v>PORTEKİZ</c:v>
                </c:pt>
                <c:pt idx="5">
                  <c:v>GÜRCİSTAN</c:v>
                </c:pt>
                <c:pt idx="6">
                  <c:v>IRAK</c:v>
                </c:pt>
                <c:pt idx="7">
                  <c:v>İTALYA</c:v>
                </c:pt>
                <c:pt idx="8">
                  <c:v>ALMANYA</c:v>
                </c:pt>
                <c:pt idx="9">
                  <c:v>POLONYA</c:v>
                </c:pt>
                <c:pt idx="10">
                  <c:v>SIRBİSTAN</c:v>
                </c:pt>
                <c:pt idx="11">
                  <c:v>B. A.E.</c:v>
                </c:pt>
                <c:pt idx="12">
                  <c:v>AZERBAYCAN</c:v>
                </c:pt>
                <c:pt idx="13">
                  <c:v>UKRAYNA</c:v>
                </c:pt>
                <c:pt idx="14">
                  <c:v>FRANSA</c:v>
                </c:pt>
                <c:pt idx="15">
                  <c:v>CEZAYİR</c:v>
                </c:pt>
                <c:pt idx="16">
                  <c:v>İRLANDA</c:v>
                </c:pt>
                <c:pt idx="17">
                  <c:v>YUNANİSTAN</c:v>
                </c:pt>
                <c:pt idx="18">
                  <c:v>MISIR</c:v>
                </c:pt>
              </c:strCache>
            </c:strRef>
          </c:cat>
          <c:val>
            <c:numRef>
              <c:f>Yalıtım!$D$31:$D$49</c:f>
              <c:numCache>
                <c:formatCode>0.0</c:formatCode>
                <c:ptCount val="19"/>
                <c:pt idx="0">
                  <c:v>4.8426693800000002</c:v>
                </c:pt>
                <c:pt idx="1">
                  <c:v>4.0493077299999998</c:v>
                </c:pt>
                <c:pt idx="2">
                  <c:v>2.35157814</c:v>
                </c:pt>
                <c:pt idx="3">
                  <c:v>1.5088209099999998</c:v>
                </c:pt>
                <c:pt idx="4">
                  <c:v>1.4679178400000001</c:v>
                </c:pt>
                <c:pt idx="5">
                  <c:v>1.4268733899999999</c:v>
                </c:pt>
                <c:pt idx="6">
                  <c:v>1.4066869</c:v>
                </c:pt>
                <c:pt idx="7">
                  <c:v>1.29019678</c:v>
                </c:pt>
                <c:pt idx="8">
                  <c:v>1.27553805</c:v>
                </c:pt>
                <c:pt idx="9">
                  <c:v>0.96699120999999999</c:v>
                </c:pt>
                <c:pt idx="10">
                  <c:v>0.91806790000000005</c:v>
                </c:pt>
                <c:pt idx="11">
                  <c:v>0.87102203</c:v>
                </c:pt>
                <c:pt idx="12">
                  <c:v>0.82191988000000005</c:v>
                </c:pt>
                <c:pt idx="13">
                  <c:v>0.70319696999999992</c:v>
                </c:pt>
                <c:pt idx="14">
                  <c:v>0.59370699999999998</c:v>
                </c:pt>
                <c:pt idx="15">
                  <c:v>0.55000883</c:v>
                </c:pt>
                <c:pt idx="16">
                  <c:v>0.53917176</c:v>
                </c:pt>
                <c:pt idx="17">
                  <c:v>0.51796757999999998</c:v>
                </c:pt>
                <c:pt idx="18">
                  <c:v>0.48524140999999998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F74-4A43-907F-2254AD291C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4800623"/>
        <c:axId val="1"/>
      </c:barChart>
      <c:catAx>
        <c:axId val="178480062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tr-T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>
              <a:solidFill>
                <a:schemeClr val="tx2">
                  <a:lumMod val="20000"/>
                  <a:lumOff val="80000"/>
                  <a:alpha val="46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tr-TR"/>
                  <a:t>Milyon $</a:t>
                </a:r>
              </a:p>
            </c:rich>
          </c:tx>
          <c:overlay val="0"/>
        </c:title>
        <c:numFmt formatCode="#,##0.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tr-TR"/>
          </a:p>
        </c:txPr>
        <c:crossAx val="1784800623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6178585590470252"/>
          <c:y val="0.94051993500812403"/>
          <c:w val="0.17034924591260631"/>
          <c:h val="4.7852074046299764E-2"/>
        </c:manualLayout>
      </c:layout>
      <c:overlay val="0"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tr-TR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680177840566762E-2"/>
          <c:y val="5.8441028078628998E-2"/>
          <c:w val="0.79760358451235813"/>
          <c:h val="0.78570535989080093"/>
        </c:manualLayout>
      </c:layout>
      <c:pie3DChart>
        <c:varyColors val="1"/>
        <c:ser>
          <c:idx val="0"/>
          <c:order val="0"/>
          <c:tx>
            <c:strRef>
              <c:f>Genel!$E$2</c:f>
              <c:strCache>
                <c:ptCount val="1"/>
                <c:pt idx="0">
                  <c:v> Pay(22)  (%)</c:v>
                </c:pt>
              </c:strCache>
            </c:strRef>
          </c:tx>
          <c:explosion val="400"/>
          <c:cat>
            <c:strRef>
              <c:f>Genel!$A$3:$A$5</c:f>
              <c:strCache>
                <c:ptCount val="3"/>
                <c:pt idx="0">
                  <c:v>I. TARIM</c:v>
                </c:pt>
                <c:pt idx="1">
                  <c:v>II. SANAYİ</c:v>
                </c:pt>
                <c:pt idx="2">
                  <c:v>III. MADENCİLİK</c:v>
                </c:pt>
              </c:strCache>
            </c:strRef>
          </c:cat>
          <c:val>
            <c:numRef>
              <c:f>Genel!$E$3:$E$5</c:f>
              <c:numCache>
                <c:formatCode>0.0</c:formatCode>
                <c:ptCount val="3"/>
                <c:pt idx="0">
                  <c:v>13.471757461120301</c:v>
                </c:pt>
                <c:pt idx="1">
                  <c:v>73.121085750035661</c:v>
                </c:pt>
                <c:pt idx="2">
                  <c:v>2.5447517918657279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F9-48A4-ACBC-28C7DC4282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4282259572434711"/>
          <c:y val="0.74291728696796722"/>
          <c:w val="0.72273990817110922"/>
          <c:h val="0.23163776625035196"/>
        </c:manualLayout>
      </c:layout>
      <c:overlay val="1"/>
    </c:legend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Genel!$B$2</c:f>
              <c:strCache>
                <c:ptCount val="1"/>
                <c:pt idx="0">
                  <c:v>2023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</c:spPr>
          <c:invertIfNegative val="0"/>
          <c:dLbls>
            <c:dLbl>
              <c:idx val="1"/>
              <c:layout>
                <c:manualLayout>
                  <c:x val="0"/>
                  <c:y val="-1.8583036175464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1E-4C76-9F89-1FC843B8408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Genel!$A$3:$A$6</c:f>
              <c:strCache>
                <c:ptCount val="4"/>
                <c:pt idx="0">
                  <c:v>I. TARIM</c:v>
                </c:pt>
                <c:pt idx="1">
                  <c:v>II. SANAYİ</c:v>
                </c:pt>
                <c:pt idx="2">
                  <c:v>III. MADENCİLİK</c:v>
                </c:pt>
                <c:pt idx="3">
                  <c:v>T O P L A M (TİM)</c:v>
                </c:pt>
              </c:strCache>
            </c:strRef>
          </c:cat>
          <c:val>
            <c:numRef>
              <c:f>Genel!$B$3:$B$6</c:f>
              <c:numCache>
                <c:formatCode>#,##0</c:formatCode>
                <c:ptCount val="4"/>
                <c:pt idx="0">
                  <c:v>8583102.8374500014</c:v>
                </c:pt>
                <c:pt idx="1">
                  <c:v>44239571.466250002</c:v>
                </c:pt>
                <c:pt idx="2">
                  <c:v>1317099.4637800001</c:v>
                </c:pt>
                <c:pt idx="3">
                  <c:v>54139773.767480001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1E-4C76-9F89-1FC843B84086}"/>
            </c:ext>
          </c:extLst>
        </c:ser>
        <c:ser>
          <c:idx val="1"/>
          <c:order val="1"/>
          <c:tx>
            <c:strRef>
              <c:f>Genel!$C$2</c:f>
              <c:strCache>
                <c:ptCount val="1"/>
                <c:pt idx="0">
                  <c:v>2024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</c:spPr>
          <c:invertIfNegative val="0"/>
          <c:dLbls>
            <c:dLbl>
              <c:idx val="4"/>
              <c:layout>
                <c:manualLayout>
                  <c:x val="6.6115311759480681E-3"/>
                  <c:y val="-2.1680208871375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1E-4C76-9F89-1FC843B8408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Genel!$A$3:$A$6</c:f>
              <c:strCache>
                <c:ptCount val="4"/>
                <c:pt idx="0">
                  <c:v>I. TARIM</c:v>
                </c:pt>
                <c:pt idx="1">
                  <c:v>II. SANAYİ</c:v>
                </c:pt>
                <c:pt idx="2">
                  <c:v>III. MADENCİLİK</c:v>
                </c:pt>
                <c:pt idx="3">
                  <c:v>T O P L A M (TİM)</c:v>
                </c:pt>
              </c:strCache>
            </c:strRef>
          </c:cat>
          <c:val>
            <c:numRef>
              <c:f>Genel!$C$3:$C$6</c:f>
              <c:numCache>
                <c:formatCode>#,##0</c:formatCode>
                <c:ptCount val="4"/>
                <c:pt idx="0">
                  <c:v>9320705.9386999998</c:v>
                </c:pt>
                <c:pt idx="1">
                  <c:v>44759748.810309999</c:v>
                </c:pt>
                <c:pt idx="2">
                  <c:v>1400244.79819</c:v>
                </c:pt>
                <c:pt idx="3">
                  <c:v>55480699.547199994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B1E-4C76-9F89-1FC843B840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8"/>
        <c:axId val="1806218928"/>
        <c:axId val="1806223824"/>
      </c:barChart>
      <c:lineChart>
        <c:grouping val="standard"/>
        <c:varyColors val="0"/>
        <c:ser>
          <c:idx val="2"/>
          <c:order val="2"/>
          <c:tx>
            <c:strRef>
              <c:f>Genel!$D$2</c:f>
              <c:strCache>
                <c:ptCount val="1"/>
                <c:pt idx="0">
                  <c:v>Değişim    ('24/'23)</c:v>
                </c:pt>
              </c:strCache>
            </c:strRef>
          </c:tx>
          <c:spPr>
            <a:ln>
              <a:noFill/>
            </a:ln>
          </c:spPr>
          <c:marker>
            <c:symbol val="triangle"/>
            <c:size val="6"/>
          </c:marker>
          <c:dLbls>
            <c:numFmt formatCode="#,##0.0_ ;[Red]\-#,##0.0\ 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tr-T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Genel!$A$3:$A$6</c:f>
              <c:strCache>
                <c:ptCount val="4"/>
                <c:pt idx="0">
                  <c:v>I. TARIM</c:v>
                </c:pt>
                <c:pt idx="1">
                  <c:v>II. SANAYİ</c:v>
                </c:pt>
                <c:pt idx="2">
                  <c:v>III. MADENCİLİK</c:v>
                </c:pt>
                <c:pt idx="3">
                  <c:v>T O P L A M (TİM)</c:v>
                </c:pt>
              </c:strCache>
            </c:strRef>
          </c:cat>
          <c:val>
            <c:numRef>
              <c:f>Genel!$D$3:$D$6</c:f>
              <c:numCache>
                <c:formatCode>0.0</c:formatCode>
                <c:ptCount val="4"/>
                <c:pt idx="0">
                  <c:v>8.5936649626481323</c:v>
                </c:pt>
                <c:pt idx="1">
                  <c:v>1.175819129389251</c:v>
                </c:pt>
                <c:pt idx="2">
                  <c:v>6.3127604783451616</c:v>
                </c:pt>
                <c:pt idx="3">
                  <c:v>2.4767849704710883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B1E-4C76-9F89-1FC843B840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06225456"/>
        <c:axId val="1806219472"/>
      </c:lineChart>
      <c:catAx>
        <c:axId val="1806218928"/>
        <c:scaling>
          <c:orientation val="minMax"/>
        </c:scaling>
        <c:delete val="0"/>
        <c:axPos val="b"/>
        <c:numFmt formatCode="#,##0.00" sourceLinked="0"/>
        <c:majorTickMark val="out"/>
        <c:minorTickMark val="out"/>
        <c:tickLblPos val="low"/>
        <c:spPr>
          <a:ln/>
        </c:spPr>
        <c:txPr>
          <a:bodyPr/>
          <a:lstStyle/>
          <a:p>
            <a:pPr>
              <a:defRPr sz="1100"/>
            </a:pPr>
            <a:endParaRPr lang="tr-TR"/>
          </a:p>
        </c:txPr>
        <c:crossAx val="1806223824"/>
        <c:crosses val="autoZero"/>
        <c:auto val="1"/>
        <c:lblAlgn val="ctr"/>
        <c:lblOffset val="500"/>
        <c:noMultiLvlLbl val="0"/>
      </c:catAx>
      <c:valAx>
        <c:axId val="1806223824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crossAx val="1806218928"/>
        <c:crosses val="autoZero"/>
        <c:crossBetween val="between"/>
        <c:majorUnit val="20000000"/>
        <c:dispUnits>
          <c:builtInUnit val="millions"/>
          <c:dispUnitsLbl>
            <c:tx>
              <c:rich>
                <a:bodyPr/>
                <a:lstStyle/>
                <a:p>
                  <a:pPr>
                    <a:defRPr b="1"/>
                  </a:pPr>
                  <a:r>
                    <a:rPr lang="tr-TR" b="1"/>
                    <a:t>MİLYAR $</a:t>
                  </a:r>
                </a:p>
              </c:rich>
            </c:tx>
          </c:dispUnitsLbl>
        </c:dispUnits>
      </c:valAx>
      <c:valAx>
        <c:axId val="1806219472"/>
        <c:scaling>
          <c:orientation val="minMax"/>
        </c:scaling>
        <c:delete val="1"/>
        <c:axPos val="r"/>
        <c:numFmt formatCode="0.0" sourceLinked="1"/>
        <c:majorTickMark val="out"/>
        <c:minorTickMark val="none"/>
        <c:tickLblPos val="nextTo"/>
        <c:crossAx val="1806225456"/>
        <c:crosses val="max"/>
        <c:crossBetween val="between"/>
      </c:valAx>
      <c:catAx>
        <c:axId val="18062254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06219472"/>
        <c:crosses val="autoZero"/>
        <c:auto val="1"/>
        <c:lblAlgn val="ctr"/>
        <c:lblOffset val="100"/>
        <c:noMultiLvlLbl val="0"/>
      </c:catAx>
    </c:plotArea>
    <c:legend>
      <c:legendPos val="t"/>
      <c:overlay val="0"/>
      <c:txPr>
        <a:bodyPr/>
        <a:lstStyle/>
        <a:p>
          <a:pPr>
            <a:defRPr b="1"/>
          </a:pPr>
          <a:endParaRPr lang="tr-TR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680177840566762E-2"/>
          <c:y val="5.8441028078628998E-2"/>
          <c:w val="0.79760358451235813"/>
          <c:h val="0.78570535989080093"/>
        </c:manualLayout>
      </c:layout>
      <c:pie3DChart>
        <c:varyColors val="1"/>
        <c:ser>
          <c:idx val="0"/>
          <c:order val="0"/>
          <c:tx>
            <c:strRef>
              <c:f>Genel!$E$2</c:f>
              <c:strCache>
                <c:ptCount val="1"/>
                <c:pt idx="0">
                  <c:v> Pay(23)  (%)</c:v>
                </c:pt>
              </c:strCache>
            </c:strRef>
          </c:tx>
          <c:explosion val="20"/>
          <c:dLbls>
            <c:dLbl>
              <c:idx val="0"/>
              <c:layout>
                <c:manualLayout>
                  <c:x val="-5.5074668979015542E-2"/>
                  <c:y val="-2.52935313223781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B8-4C1B-B617-190E3E2085B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Genel!$A$3:$A$5</c:f>
              <c:strCache>
                <c:ptCount val="3"/>
                <c:pt idx="0">
                  <c:v>I. TARIM</c:v>
                </c:pt>
                <c:pt idx="1">
                  <c:v>II. SANAYİ</c:v>
                </c:pt>
                <c:pt idx="2">
                  <c:v>III. MADENCİLİK</c:v>
                </c:pt>
              </c:strCache>
            </c:strRef>
          </c:cat>
          <c:val>
            <c:numRef>
              <c:f>Genel!$E$3:$E$5</c:f>
              <c:numCache>
                <c:formatCode>0.0</c:formatCode>
                <c:ptCount val="3"/>
                <c:pt idx="0">
                  <c:v>14.642255284426749</c:v>
                </c:pt>
                <c:pt idx="1">
                  <c:v>70.314810150397761</c:v>
                </c:pt>
                <c:pt idx="2">
                  <c:v>2.199698384503288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B8-4C1B-B617-190E3E2085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4282259572434711"/>
          <c:y val="0.74291728696796722"/>
          <c:w val="0.72273990817110922"/>
          <c:h val="0.23163776625035196"/>
        </c:manualLayout>
      </c:layout>
      <c:overlay val="1"/>
    </c:legend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538874414196102E-2"/>
          <c:y val="2.9262888666872267E-2"/>
          <c:w val="0.87678800138850654"/>
          <c:h val="0.734806022728001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'SEKTÖR (U S D) değer grafik '!$B$7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dLbls>
            <c:dLbl>
              <c:idx val="10"/>
              <c:layout>
                <c:manualLayout>
                  <c:x val="0"/>
                  <c:y val="-1.3178489882032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F85-487A-A142-C9E02D0F03E0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'SEKTÖR (U S D) değer grafik '!$A$8:$A$19</c:f>
              <c:strCache>
                <c:ptCount val="12"/>
                <c:pt idx="0">
                  <c:v> Otomotiv </c:v>
                </c:pt>
                <c:pt idx="1">
                  <c:v> Kimyevi </c:v>
                </c:pt>
                <c:pt idx="2">
                  <c:v> Hazırgiyim </c:v>
                </c:pt>
                <c:pt idx="3">
                  <c:v> Çelik</c:v>
                </c:pt>
                <c:pt idx="4">
                  <c:v> Elektrik </c:v>
                </c:pt>
                <c:pt idx="5">
                  <c:v> Hububat</c:v>
                </c:pt>
                <c:pt idx="6">
                  <c:v> Demir </c:v>
                </c:pt>
                <c:pt idx="7">
                  <c:v> Makine</c:v>
                </c:pt>
                <c:pt idx="8">
                  <c:v> Tekstil </c:v>
                </c:pt>
                <c:pt idx="9">
                  <c:v> Mobilya</c:v>
                </c:pt>
                <c:pt idx="10">
                  <c:v> İklimlendirme </c:v>
                </c:pt>
                <c:pt idx="11">
                  <c:v> Mücevher</c:v>
                </c:pt>
              </c:strCache>
            </c:strRef>
          </c:cat>
          <c:val>
            <c:numRef>
              <c:f>'SEKTÖR (U S D) değer grafik '!$B$8:$B$19</c:f>
              <c:numCache>
                <c:formatCode>#,##0</c:formatCode>
                <c:ptCount val="12"/>
                <c:pt idx="0">
                  <c:v>8606766.7316900007</c:v>
                </c:pt>
                <c:pt idx="1">
                  <c:v>7445167.9316499997</c:v>
                </c:pt>
                <c:pt idx="2">
                  <c:v>5190138.9404800003</c:v>
                </c:pt>
                <c:pt idx="3">
                  <c:v>3550238.3139599999</c:v>
                </c:pt>
                <c:pt idx="4">
                  <c:v>3987577.5747799999</c:v>
                </c:pt>
                <c:pt idx="5">
                  <c:v>2918089.9068</c:v>
                </c:pt>
                <c:pt idx="6">
                  <c:v>3274880.8270299998</c:v>
                </c:pt>
                <c:pt idx="7">
                  <c:v>2738956.9857299998</c:v>
                </c:pt>
                <c:pt idx="8">
                  <c:v>2430330.2563700001</c:v>
                </c:pt>
                <c:pt idx="9">
                  <c:v>1957472.9262600001</c:v>
                </c:pt>
                <c:pt idx="10">
                  <c:v>1764488.8178099999</c:v>
                </c:pt>
                <c:pt idx="11">
                  <c:v>1677183.0586699999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85-487A-A142-C9E02D0F03E0}"/>
            </c:ext>
          </c:extLst>
        </c:ser>
        <c:ser>
          <c:idx val="1"/>
          <c:order val="1"/>
          <c:tx>
            <c:strRef>
              <c:f>'SEKTÖR (U S D) değer grafik '!$C$7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'SEKTÖR (U S D) değer grafik '!$A$8:$A$19</c:f>
              <c:strCache>
                <c:ptCount val="12"/>
                <c:pt idx="0">
                  <c:v> Otomotiv </c:v>
                </c:pt>
                <c:pt idx="1">
                  <c:v> Kimyevi </c:v>
                </c:pt>
                <c:pt idx="2">
                  <c:v> Hazırgiyim </c:v>
                </c:pt>
                <c:pt idx="3">
                  <c:v> Çelik</c:v>
                </c:pt>
                <c:pt idx="4">
                  <c:v> Elektrik </c:v>
                </c:pt>
                <c:pt idx="5">
                  <c:v> Hububat</c:v>
                </c:pt>
                <c:pt idx="6">
                  <c:v> Demir </c:v>
                </c:pt>
                <c:pt idx="7">
                  <c:v> Makine</c:v>
                </c:pt>
                <c:pt idx="8">
                  <c:v> Tekstil </c:v>
                </c:pt>
                <c:pt idx="9">
                  <c:v> Mobilya</c:v>
                </c:pt>
                <c:pt idx="10">
                  <c:v> İklimlendirme </c:v>
                </c:pt>
                <c:pt idx="11">
                  <c:v> Mücevher</c:v>
                </c:pt>
              </c:strCache>
            </c:strRef>
          </c:cat>
          <c:val>
            <c:numRef>
              <c:f>'SEKTÖR (U S D) değer grafik '!$C$8:$C$19</c:f>
              <c:numCache>
                <c:formatCode>#,##0</c:formatCode>
                <c:ptCount val="12"/>
                <c:pt idx="0">
                  <c:v>9132430.7097900007</c:v>
                </c:pt>
                <c:pt idx="1">
                  <c:v>8019100.0076599997</c:v>
                </c:pt>
                <c:pt idx="2">
                  <c:v>4539462.6160899997</c:v>
                </c:pt>
                <c:pt idx="3">
                  <c:v>3984116.7548500001</c:v>
                </c:pt>
                <c:pt idx="4">
                  <c:v>3964706.5586700002</c:v>
                </c:pt>
                <c:pt idx="5">
                  <c:v>3121888.7313199998</c:v>
                </c:pt>
                <c:pt idx="6">
                  <c:v>3004891.31861</c:v>
                </c:pt>
                <c:pt idx="7">
                  <c:v>2764890.0225200001</c:v>
                </c:pt>
                <c:pt idx="8">
                  <c:v>2414591.3073100001</c:v>
                </c:pt>
                <c:pt idx="9">
                  <c:v>1933975.3375899999</c:v>
                </c:pt>
                <c:pt idx="10">
                  <c:v>1783420.31605</c:v>
                </c:pt>
                <c:pt idx="11">
                  <c:v>1473936.50926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85-487A-A142-C9E02D0F03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6231984"/>
        <c:axId val="1806230896"/>
      </c:barChart>
      <c:catAx>
        <c:axId val="1806231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050" b="1"/>
            </a:pPr>
            <a:endParaRPr lang="tr-TR"/>
          </a:p>
        </c:txPr>
        <c:crossAx val="1806230896"/>
        <c:crosses val="autoZero"/>
        <c:auto val="0"/>
        <c:lblAlgn val="ctr"/>
        <c:lblOffset val="100"/>
        <c:noMultiLvlLbl val="0"/>
      </c:catAx>
      <c:valAx>
        <c:axId val="1806230896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tr-TR"/>
          </a:p>
        </c:txPr>
        <c:crossAx val="180623198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1446866771606543E-2"/>
                <c:y val="0.30614806403123729"/>
              </c:manualLayout>
            </c:layout>
            <c:tx>
              <c:rich>
                <a:bodyPr/>
                <a:lstStyle/>
                <a:p>
                  <a:pPr>
                    <a:defRPr sz="1100" b="1"/>
                  </a:pPr>
                  <a:r>
                    <a:rPr lang="tr-TR" sz="1100" b="1"/>
                    <a:t>MİLYAR - </a:t>
                  </a:r>
                  <a:r>
                    <a:rPr lang="tr-TR" sz="1100" b="1" baseline="0"/>
                    <a:t> $</a:t>
                  </a:r>
                  <a:endParaRPr lang="tr-TR" sz="1100" b="1"/>
                </a:p>
              </c:rich>
            </c:tx>
          </c:dispUnitsLbl>
        </c:dispUnits>
      </c:valAx>
    </c:plotArea>
    <c:legend>
      <c:legendPos val="r"/>
      <c:layout>
        <c:manualLayout>
          <c:xMode val="edge"/>
          <c:yMode val="edge"/>
          <c:x val="0.85044672059489268"/>
          <c:y val="0.10513066375141676"/>
          <c:w val="8.3635469796595599E-2"/>
          <c:h val="0.27055165056504021"/>
        </c:manualLayout>
      </c:layout>
      <c:overlay val="0"/>
      <c:txPr>
        <a:bodyPr/>
        <a:lstStyle/>
        <a:p>
          <a:pPr>
            <a:defRPr sz="1400"/>
          </a:pPr>
          <a:endParaRPr lang="tr-T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41728669943299E-2"/>
          <c:y val="2.887452045309967E-2"/>
          <c:w val="0.89623983946567831"/>
          <c:h val="0.9348258912551115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'SEKTÖR (U S D) oran grafik'!$D$7</c:f>
              <c:strCache>
                <c:ptCount val="1"/>
                <c:pt idx="0">
                  <c:v>Değişim    ('23/'22)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bg1">
                  <a:lumMod val="7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E67-4CA5-916C-504E72AC94E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E67-4CA5-916C-504E72AC94E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E67-4CA5-916C-504E72AC94E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EE67-4CA5-916C-504E72AC94E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EE67-4CA5-916C-504E72AC94E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EE67-4CA5-916C-504E72AC94E5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EE67-4CA5-916C-504E72AC94E5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EE67-4CA5-916C-504E72AC94E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EE67-4CA5-916C-504E72AC94E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EE67-4CA5-916C-504E72AC94E5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EE67-4CA5-916C-504E72AC94E5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>
                <a:solidFill>
                  <a:srgbClr val="0070C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C-EE67-4CA5-916C-504E72AC94E5}"/>
              </c:ext>
            </c:extLst>
          </c:dPt>
          <c:dPt>
            <c:idx val="12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E-EE67-4CA5-916C-504E72AC94E5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F-EE67-4CA5-916C-504E72AC94E5}"/>
              </c:ext>
            </c:extLst>
          </c:dPt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EE67-4CA5-916C-504E72AC94E5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EE67-4CA5-916C-504E72AC94E5}"/>
              </c:ext>
            </c:extLst>
          </c:dPt>
          <c:dPt>
            <c:idx val="1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2-EE67-4CA5-916C-504E72AC94E5}"/>
              </c:ext>
            </c:extLst>
          </c:dPt>
          <c:dPt>
            <c:idx val="1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EE67-4CA5-916C-504E72AC94E5}"/>
              </c:ext>
            </c:extLst>
          </c:dPt>
          <c:dPt>
            <c:idx val="1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4-EE67-4CA5-916C-504E72AC94E5}"/>
              </c:ext>
            </c:extLst>
          </c:dPt>
          <c:dPt>
            <c:idx val="1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EE67-4CA5-916C-504E72AC94E5}"/>
              </c:ext>
            </c:extLst>
          </c:dPt>
          <c:dPt>
            <c:idx val="2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EE67-4CA5-916C-504E72AC94E5}"/>
              </c:ext>
            </c:extLst>
          </c:dPt>
          <c:dPt>
            <c:idx val="2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7-EE67-4CA5-916C-504E72AC94E5}"/>
              </c:ext>
            </c:extLst>
          </c:dPt>
          <c:dPt>
            <c:idx val="2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8-EE67-4CA5-916C-504E72AC94E5}"/>
              </c:ext>
            </c:extLst>
          </c:dPt>
          <c:dPt>
            <c:idx val="2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9-EE67-4CA5-916C-504E72AC94E5}"/>
              </c:ext>
            </c:extLst>
          </c:dPt>
          <c:dPt>
            <c:idx val="2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A-EE67-4CA5-916C-504E72AC94E5}"/>
              </c:ext>
            </c:extLst>
          </c:dPt>
          <c:dPt>
            <c:idx val="2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B-EE67-4CA5-916C-504E72AC94E5}"/>
              </c:ext>
            </c:extLst>
          </c:dPt>
          <c:dPt>
            <c:idx val="2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C-EE67-4CA5-916C-504E72AC94E5}"/>
              </c:ext>
            </c:extLst>
          </c:dPt>
          <c:dPt>
            <c:idx val="2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D-EE67-4CA5-916C-504E72AC94E5}"/>
              </c:ext>
            </c:extLst>
          </c:dPt>
          <c:dPt>
            <c:idx val="2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E-EE67-4CA5-916C-504E72AC94E5}"/>
              </c:ext>
            </c:extLst>
          </c:dPt>
          <c:dLbls>
            <c:dLbl>
              <c:idx val="9"/>
              <c:spPr>
                <a:solidFill>
                  <a:sysClr val="window" lastClr="FFFFFF"/>
                </a:solidFill>
                <a:ln w="25400" cap="flat" cmpd="sng" algn="ctr">
                  <a:noFill/>
                  <a:prstDash val="solid"/>
                </a:ln>
                <a:effectLst/>
              </c:spPr>
              <c:txPr>
                <a:bodyPr anchorCtr="0"/>
                <a:lstStyle/>
                <a:p>
                  <a:pPr algn="ctr">
                    <a:defRPr lang="en-US" sz="8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EE67-4CA5-916C-504E72AC94E5}"/>
                </c:ext>
              </c:extLst>
            </c:dLbl>
            <c:dLbl>
              <c:idx val="11"/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 anchorCtr="0"/>
                <a:lstStyle/>
                <a:p>
                  <a:pPr algn="ctr" rtl="0">
                    <a:defRPr lang="en-US" sz="8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EE67-4CA5-916C-504E72AC94E5}"/>
                </c:ext>
              </c:extLst>
            </c:dLbl>
            <c:dLbl>
              <c:idx val="13"/>
              <c:spPr>
                <a:solidFill>
                  <a:srgbClr val="FFFF00"/>
                </a:solidFill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800"/>
                  </a:pPr>
                  <a:endParaRPr lang="tr-T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EE67-4CA5-916C-504E72AC94E5}"/>
                </c:ext>
              </c:extLst>
            </c:dLbl>
            <c:dLbl>
              <c:idx val="15"/>
              <c:spPr>
                <a:solidFill>
                  <a:srgbClr val="FFFF00"/>
                </a:solidFill>
                <a:ln w="25400" cap="flat" cmpd="sng" algn="ctr">
                  <a:noFill/>
                  <a:prstDash val="solid"/>
                </a:ln>
                <a:effectLst/>
              </c:spPr>
              <c:txPr>
                <a:bodyPr/>
                <a:lstStyle/>
                <a:p>
                  <a:pPr>
                    <a:defRPr sz="9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tr-T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9467749015882613E-2"/>
                      <c:h val="3.148889428201178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EE67-4CA5-916C-504E72AC94E5}"/>
                </c:ext>
              </c:extLst>
            </c:dLbl>
            <c:dLbl>
              <c:idx val="1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4426846074684976E-2"/>
                      <c:h val="2.314206392538599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2-EE67-4CA5-916C-504E72AC94E5}"/>
                </c:ext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'SEKTÖR (U S D) oran grafik'!$A$8:$A$36</c:f>
              <c:strCache>
                <c:ptCount val="29"/>
                <c:pt idx="0">
                  <c:v> Gemi</c:v>
                </c:pt>
                <c:pt idx="1">
                  <c:v> Fındık </c:v>
                </c:pt>
                <c:pt idx="2">
                  <c:v> Kuru Meyve </c:v>
                </c:pt>
                <c:pt idx="3">
                  <c:v> Meyve Sebze</c:v>
                </c:pt>
                <c:pt idx="4">
                  <c:v> Halı </c:v>
                </c:pt>
                <c:pt idx="5">
                  <c:v> Su Ürünleri </c:v>
                </c:pt>
                <c:pt idx="6">
                  <c:v> Çelik</c:v>
                </c:pt>
                <c:pt idx="7">
                  <c:v> Kimyevi </c:v>
                </c:pt>
                <c:pt idx="8">
                  <c:v> Hububat</c:v>
                </c:pt>
                <c:pt idx="9">
                  <c:v> Madencilik </c:v>
                </c:pt>
                <c:pt idx="10">
                  <c:v> Otomotiv </c:v>
                </c:pt>
                <c:pt idx="11">
                  <c:v>GENEL İHRACAT TOPLAMI</c:v>
                </c:pt>
                <c:pt idx="12">
                  <c:v> Yaş Meyve </c:v>
                </c:pt>
                <c:pt idx="13">
                  <c:v>T O P L A M (TİM*)</c:v>
                </c:pt>
                <c:pt idx="14">
                  <c:v> Süs Bitkileri </c:v>
                </c:pt>
                <c:pt idx="15">
                  <c:v> İklimlendirme </c:v>
                </c:pt>
                <c:pt idx="16">
                  <c:v> Tütün </c:v>
                </c:pt>
                <c:pt idx="17">
                  <c:v> Makine</c:v>
                </c:pt>
                <c:pt idx="18">
                  <c:v> Diğer Sanayi Ürünleri</c:v>
                </c:pt>
                <c:pt idx="19">
                  <c:v> Elektrik </c:v>
                </c:pt>
                <c:pt idx="20">
                  <c:v> Tekstil </c:v>
                </c:pt>
                <c:pt idx="21">
                  <c:v> Mobilya</c:v>
                </c:pt>
                <c:pt idx="22">
                  <c:v> Savunma </c:v>
                </c:pt>
                <c:pt idx="23">
                  <c:v> Çimento </c:v>
                </c:pt>
                <c:pt idx="24">
                  <c:v> Demir </c:v>
                </c:pt>
                <c:pt idx="25">
                  <c:v> Mücevher</c:v>
                </c:pt>
                <c:pt idx="26">
                  <c:v> Hazırgiyim </c:v>
                </c:pt>
                <c:pt idx="27">
                  <c:v> Zeytin </c:v>
                </c:pt>
                <c:pt idx="28">
                  <c:v> Deri </c:v>
                </c:pt>
              </c:strCache>
            </c:strRef>
          </c:cat>
          <c:val>
            <c:numRef>
              <c:f>'SEKTÖR (U S D) oran grafik'!$D$8:$D$36</c:f>
              <c:numCache>
                <c:formatCode>0.0</c:formatCode>
                <c:ptCount val="29"/>
                <c:pt idx="0">
                  <c:v>153.91796619843464</c:v>
                </c:pt>
                <c:pt idx="1">
                  <c:v>33.693378415752186</c:v>
                </c:pt>
                <c:pt idx="2">
                  <c:v>29.890062029952148</c:v>
                </c:pt>
                <c:pt idx="3">
                  <c:v>28.860448569393665</c:v>
                </c:pt>
                <c:pt idx="4">
                  <c:v>23.879095384743856</c:v>
                </c:pt>
                <c:pt idx="5">
                  <c:v>18.417636665116152</c:v>
                </c:pt>
                <c:pt idx="6">
                  <c:v>12.221107500979119</c:v>
                </c:pt>
                <c:pt idx="7">
                  <c:v>7.7087861721717399</c:v>
                </c:pt>
                <c:pt idx="8">
                  <c:v>6.9839803100339406</c:v>
                </c:pt>
                <c:pt idx="9">
                  <c:v>6.3127604783451616</c:v>
                </c:pt>
                <c:pt idx="10">
                  <c:v>6.1075662265193289</c:v>
                </c:pt>
                <c:pt idx="11">
                  <c:v>3.643364074657601</c:v>
                </c:pt>
                <c:pt idx="12">
                  <c:v>2.6131020577499515</c:v>
                </c:pt>
                <c:pt idx="13">
                  <c:v>2.4767849704710883</c:v>
                </c:pt>
                <c:pt idx="14">
                  <c:v>2.1289567223588475</c:v>
                </c:pt>
                <c:pt idx="15">
                  <c:v>1.0729168725193159</c:v>
                </c:pt>
                <c:pt idx="16">
                  <c:v>1.0189463187210177</c:v>
                </c:pt>
                <c:pt idx="17">
                  <c:v>0.94682161586004177</c:v>
                </c:pt>
                <c:pt idx="18">
                  <c:v>0</c:v>
                </c:pt>
                <c:pt idx="19">
                  <c:v>-0.57355664387950023</c:v>
                </c:pt>
                <c:pt idx="20">
                  <c:v>-0.64760536222381926</c:v>
                </c:pt>
                <c:pt idx="21">
                  <c:v>-1.2004042740399643</c:v>
                </c:pt>
                <c:pt idx="22">
                  <c:v>-6.4509064723664693</c:v>
                </c:pt>
                <c:pt idx="23">
                  <c:v>-7.4094611096388556</c:v>
                </c:pt>
                <c:pt idx="24">
                  <c:v>-8.2442544532178967</c:v>
                </c:pt>
                <c:pt idx="25">
                  <c:v>-12.118328310039917</c:v>
                </c:pt>
                <c:pt idx="26">
                  <c:v>-12.536780457168724</c:v>
                </c:pt>
                <c:pt idx="27">
                  <c:v>-16.2080039886972</c:v>
                </c:pt>
                <c:pt idx="28">
                  <c:v>-27.979890547682686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EE67-4CA5-916C-504E72AC94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-100"/>
        <c:axId val="1806220016"/>
        <c:axId val="1806224912"/>
      </c:barChart>
      <c:catAx>
        <c:axId val="1806220016"/>
        <c:scaling>
          <c:orientation val="maxMin"/>
        </c:scaling>
        <c:delete val="0"/>
        <c:axPos val="l"/>
        <c:majorGridlines/>
        <c:numFmt formatCode="General" sourceLinked="0"/>
        <c:majorTickMark val="none"/>
        <c:minorTickMark val="cross"/>
        <c:tickLblPos val="low"/>
        <c:spPr>
          <a:solidFill>
            <a:schemeClr val="bg1"/>
          </a:solidFill>
        </c:spPr>
        <c:txPr>
          <a:bodyPr rot="0" vert="horz"/>
          <a:lstStyle/>
          <a:p>
            <a:pPr>
              <a:defRPr sz="700"/>
            </a:pPr>
            <a:endParaRPr lang="tr-TR"/>
          </a:p>
        </c:txPr>
        <c:crossAx val="1806224912"/>
        <c:crosses val="autoZero"/>
        <c:auto val="0"/>
        <c:lblAlgn val="ctr"/>
        <c:lblOffset val="100"/>
        <c:noMultiLvlLbl val="0"/>
      </c:catAx>
      <c:valAx>
        <c:axId val="1806224912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crossAx val="1806220016"/>
        <c:crosses val="max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Sheet1!$B$8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Sheet1!$C$2:$N$2</c:f>
              <c:strCache>
                <c:ptCount val="12"/>
                <c:pt idx="0">
                  <c:v>OCAK</c:v>
                </c:pt>
                <c:pt idx="1">
                  <c:v>ŞUBAT</c:v>
                </c:pt>
                <c:pt idx="2">
                  <c:v>MART</c:v>
                </c:pt>
                <c:pt idx="3">
                  <c:v>NİSAN</c:v>
                </c:pt>
                <c:pt idx="4">
                  <c:v>MAYIS</c:v>
                </c:pt>
                <c:pt idx="5">
                  <c:v>HAZİRAN</c:v>
                </c:pt>
                <c:pt idx="6">
                  <c:v>TEMMUZ</c:v>
                </c:pt>
                <c:pt idx="7">
                  <c:v>AĞUSTOS</c:v>
                </c:pt>
                <c:pt idx="8">
                  <c:v>EYLÜL</c:v>
                </c:pt>
                <c:pt idx="9">
                  <c:v>EKİM</c:v>
                </c:pt>
                <c:pt idx="10">
                  <c:v>KASIM</c:v>
                </c:pt>
                <c:pt idx="11">
                  <c:v>ARALIK</c:v>
                </c:pt>
              </c:strCache>
            </c:strRef>
          </c:cat>
          <c:val>
            <c:numRef>
              <c:f>Sheet1!$C$8:$N$8</c:f>
              <c:numCache>
                <c:formatCode>#,##0</c:formatCode>
                <c:ptCount val="12"/>
                <c:pt idx="0">
                  <c:v>333958.52682000003</c:v>
                </c:pt>
                <c:pt idx="1">
                  <c:v>362265.61009999999</c:v>
                </c:pt>
                <c:pt idx="2">
                  <c:v>414615.02019000001</c:v>
                </c:pt>
                <c:pt idx="3">
                  <c:v>392857.37504000001</c:v>
                </c:pt>
                <c:pt idx="4">
                  <c:v>473294.50085000001</c:v>
                </c:pt>
                <c:pt idx="5">
                  <c:v>285958.15311999997</c:v>
                </c:pt>
                <c:pt idx="6">
                  <c:v>426254.35249000002</c:v>
                </c:pt>
                <c:pt idx="7">
                  <c:v>345201.08974000002</c:v>
                </c:pt>
                <c:pt idx="8">
                  <c:v>395738.12034000002</c:v>
                </c:pt>
                <c:pt idx="9">
                  <c:v>436859.90636000002</c:v>
                </c:pt>
                <c:pt idx="10">
                  <c:v>419096.45064</c:v>
                </c:pt>
                <c:pt idx="11">
                  <c:v>390629.97086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C73-476A-91C1-EE33C7E252B3}"/>
            </c:ext>
          </c:extLst>
        </c:ser>
        <c:ser>
          <c:idx val="1"/>
          <c:order val="1"/>
          <c:tx>
            <c:strRef>
              <c:f>Sheet1!$B$7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triangle"/>
            <c:size val="7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Sheet1!$C$2:$N$2</c:f>
              <c:strCache>
                <c:ptCount val="12"/>
                <c:pt idx="0">
                  <c:v>OCAK</c:v>
                </c:pt>
                <c:pt idx="1">
                  <c:v>ŞUBAT</c:v>
                </c:pt>
                <c:pt idx="2">
                  <c:v>MART</c:v>
                </c:pt>
                <c:pt idx="3">
                  <c:v>NİSAN</c:v>
                </c:pt>
                <c:pt idx="4">
                  <c:v>MAYIS</c:v>
                </c:pt>
                <c:pt idx="5">
                  <c:v>HAZİRAN</c:v>
                </c:pt>
                <c:pt idx="6">
                  <c:v>TEMMUZ</c:v>
                </c:pt>
                <c:pt idx="7">
                  <c:v>AĞUSTOS</c:v>
                </c:pt>
                <c:pt idx="8">
                  <c:v>EYLÜL</c:v>
                </c:pt>
                <c:pt idx="9">
                  <c:v>EKİM</c:v>
                </c:pt>
                <c:pt idx="10">
                  <c:v>KASIM</c:v>
                </c:pt>
                <c:pt idx="11">
                  <c:v>ARALIK</c:v>
                </c:pt>
              </c:strCache>
            </c:strRef>
          </c:cat>
          <c:val>
            <c:numRef>
              <c:f>Sheet1!$C$7:$N$7</c:f>
              <c:numCache>
                <c:formatCode>#,##0</c:formatCode>
                <c:ptCount val="12"/>
                <c:pt idx="0">
                  <c:v>361004.43206999998</c:v>
                </c:pt>
                <c:pt idx="1">
                  <c:v>387548.43968000001</c:v>
                </c:pt>
                <c:pt idx="2">
                  <c:v>396008.68799000001</c:v>
                </c:pt>
                <c:pt idx="3">
                  <c:v>286875.33373000001</c:v>
                </c:pt>
                <c:pt idx="4">
                  <c:v>277944.24114</c:v>
                </c:pt>
                <c:pt idx="5">
                  <c:v>359616.86741000001</c:v>
                </c:pt>
                <c:pt idx="6">
                  <c:v>415949.41119999997</c:v>
                </c:pt>
                <c:pt idx="7">
                  <c:v>355292.86916</c:v>
                </c:pt>
                <c:pt idx="8">
                  <c:v>435787.62508999999</c:v>
                </c:pt>
                <c:pt idx="9">
                  <c:v>459706.16210999998</c:v>
                </c:pt>
                <c:pt idx="10">
                  <c:v>439380.20208999998</c:v>
                </c:pt>
                <c:pt idx="11">
                  <c:v>487904.03101999999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C73-476A-91C1-EE33C7E252B3}"/>
            </c:ext>
          </c:extLst>
        </c:ser>
        <c:ser>
          <c:idx val="0"/>
          <c:order val="2"/>
          <c:tx>
            <c:strRef>
              <c:f>Sheet1!$B$6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3.0631782034333815E-17"/>
                  <c:y val="1.7613388616258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C73-476A-91C1-EE33C7E252B3}"/>
                </c:ext>
              </c:extLst>
            </c:dLbl>
            <c:dLbl>
              <c:idx val="6"/>
              <c:layout>
                <c:manualLayout>
                  <c:x val="8.4685946833895857E-3"/>
                  <c:y val="3.0737804110636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C73-476A-91C1-EE33C7E252B3}"/>
                </c:ext>
              </c:extLst>
            </c:dLbl>
            <c:dLbl>
              <c:idx val="10"/>
              <c:layout>
                <c:manualLayout>
                  <c:x val="-4.2342973416947928E-3"/>
                  <c:y val="9.22134123319101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C73-476A-91C1-EE33C7E252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Sheet1!$C$2:$N$2</c:f>
              <c:strCache>
                <c:ptCount val="12"/>
                <c:pt idx="0">
                  <c:v>OCAK</c:v>
                </c:pt>
                <c:pt idx="1">
                  <c:v>ŞUBAT</c:v>
                </c:pt>
                <c:pt idx="2">
                  <c:v>MART</c:v>
                </c:pt>
                <c:pt idx="3">
                  <c:v>NİSAN</c:v>
                </c:pt>
                <c:pt idx="4">
                  <c:v>MAYIS</c:v>
                </c:pt>
                <c:pt idx="5">
                  <c:v>HAZİRAN</c:v>
                </c:pt>
                <c:pt idx="6">
                  <c:v>TEMMUZ</c:v>
                </c:pt>
                <c:pt idx="7">
                  <c:v>AĞUSTOS</c:v>
                </c:pt>
                <c:pt idx="8">
                  <c:v>EYLÜL</c:v>
                </c:pt>
                <c:pt idx="9">
                  <c:v>EKİM</c:v>
                </c:pt>
                <c:pt idx="10">
                  <c:v>KASIM</c:v>
                </c:pt>
                <c:pt idx="11">
                  <c:v>ARALIK</c:v>
                </c:pt>
              </c:strCache>
            </c:strRef>
          </c:cat>
          <c:val>
            <c:numRef>
              <c:f>Sheet1!$C$6:$N$6</c:f>
              <c:numCache>
                <c:formatCode>#,##0</c:formatCode>
                <c:ptCount val="12"/>
                <c:pt idx="0">
                  <c:v>400133.39517999999</c:v>
                </c:pt>
                <c:pt idx="1">
                  <c:v>446044.32944</c:v>
                </c:pt>
                <c:pt idx="2">
                  <c:v>546240.07509000006</c:v>
                </c:pt>
                <c:pt idx="3">
                  <c:v>561885.68698999996</c:v>
                </c:pt>
                <c:pt idx="4">
                  <c:v>487668</c:v>
                </c:pt>
                <c:pt idx="5">
                  <c:v>574861</c:v>
                </c:pt>
                <c:pt idx="6">
                  <c:v>466668</c:v>
                </c:pt>
                <c:pt idx="7">
                  <c:v>522885</c:v>
                </c:pt>
                <c:pt idx="8">
                  <c:v>550912</c:v>
                </c:pt>
                <c:pt idx="9">
                  <c:v>513956</c:v>
                </c:pt>
                <c:pt idx="10">
                  <c:v>561276</c:v>
                </c:pt>
                <c:pt idx="11">
                  <c:v>571616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C73-476A-91C1-EE33C7E252B3}"/>
            </c:ext>
          </c:extLst>
        </c:ser>
        <c:ser>
          <c:idx val="3"/>
          <c:order val="3"/>
          <c:tx>
            <c:strRef>
              <c:f>Sheet1!$B$5</c:f>
              <c:strCache>
                <c:ptCount val="1"/>
                <c:pt idx="0">
                  <c:v>2022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2"/>
              <c:layout>
                <c:manualLayout>
                  <c:x val="-1.4114324472315975E-3"/>
                  <c:y val="9.22134123319099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C73-476A-91C1-EE33C7E252B3}"/>
                </c:ext>
              </c:extLst>
            </c:dLbl>
            <c:dLbl>
              <c:idx val="4"/>
              <c:layout>
                <c:manualLayout>
                  <c:x val="-1.5780922686940299E-2"/>
                  <c:y val="-4.2929292929292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C73-476A-91C1-EE33C7E252B3}"/>
                </c:ext>
              </c:extLst>
            </c:dLbl>
            <c:dLbl>
              <c:idx val="6"/>
              <c:layout>
                <c:manualLayout>
                  <c:x val="7.0571622361578837E-3"/>
                  <c:y val="2.1516462877445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C73-476A-91C1-EE33C7E252B3}"/>
                </c:ext>
              </c:extLst>
            </c:dLbl>
            <c:dLbl>
              <c:idx val="10"/>
              <c:layout>
                <c:manualLayout>
                  <c:x val="1.4114324472315975E-3"/>
                  <c:y val="-1.5368902055318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C73-476A-91C1-EE33C7E252B3}"/>
                </c:ext>
              </c:extLst>
            </c:dLbl>
            <c:dLbl>
              <c:idx val="11"/>
              <c:layout>
                <c:manualLayout>
                  <c:x val="0"/>
                  <c:y val="-9.22134123319104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C73-476A-91C1-EE33C7E252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Sheet1!$C$2:$N$2</c:f>
              <c:strCache>
                <c:ptCount val="12"/>
                <c:pt idx="0">
                  <c:v>OCAK</c:v>
                </c:pt>
                <c:pt idx="1">
                  <c:v>ŞUBAT</c:v>
                </c:pt>
                <c:pt idx="2">
                  <c:v>MART</c:v>
                </c:pt>
                <c:pt idx="3">
                  <c:v>NİSAN</c:v>
                </c:pt>
                <c:pt idx="4">
                  <c:v>MAYIS</c:v>
                </c:pt>
                <c:pt idx="5">
                  <c:v>HAZİRAN</c:v>
                </c:pt>
                <c:pt idx="6">
                  <c:v>TEMMUZ</c:v>
                </c:pt>
                <c:pt idx="7">
                  <c:v>AĞUSTOS</c:v>
                </c:pt>
                <c:pt idx="8">
                  <c:v>EYLÜL</c:v>
                </c:pt>
                <c:pt idx="9">
                  <c:v>EKİM</c:v>
                </c:pt>
                <c:pt idx="10">
                  <c:v>KASIM</c:v>
                </c:pt>
                <c:pt idx="11">
                  <c:v>ARALIK</c:v>
                </c:pt>
              </c:strCache>
            </c:strRef>
          </c:cat>
          <c:val>
            <c:numRef>
              <c:f>Sheet1!$C$5:$N$5</c:f>
              <c:numCache>
                <c:formatCode>#,##0</c:formatCode>
                <c:ptCount val="12"/>
                <c:pt idx="0">
                  <c:v>458580</c:v>
                </c:pt>
                <c:pt idx="1">
                  <c:v>538677</c:v>
                </c:pt>
                <c:pt idx="2">
                  <c:v>617853</c:v>
                </c:pt>
                <c:pt idx="3">
                  <c:v>637272</c:v>
                </c:pt>
                <c:pt idx="4">
                  <c:v>495704</c:v>
                </c:pt>
                <c:pt idx="5">
                  <c:v>621951</c:v>
                </c:pt>
                <c:pt idx="6">
                  <c:v>460490</c:v>
                </c:pt>
                <c:pt idx="7">
                  <c:v>546193.30544999999</c:v>
                </c:pt>
                <c:pt idx="8">
                  <c:v>579218</c:v>
                </c:pt>
                <c:pt idx="9">
                  <c:v>552344</c:v>
                </c:pt>
                <c:pt idx="10">
                  <c:v>599828</c:v>
                </c:pt>
                <c:pt idx="11">
                  <c:v>587981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C73-476A-91C1-EE33C7E252B3}"/>
            </c:ext>
          </c:extLst>
        </c:ser>
        <c:ser>
          <c:idx val="4"/>
          <c:order val="4"/>
          <c:tx>
            <c:v>2023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2608475055859655E-2"/>
                  <c:y val="-5.61610978402980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C73-476A-91C1-EE33C7E252B3}"/>
                </c:ext>
              </c:extLst>
            </c:dLbl>
            <c:dLbl>
              <c:idx val="10"/>
              <c:layout>
                <c:manualLayout>
                  <c:x val="-3.1496170628179783E-2"/>
                  <c:y val="-4.1473042703765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C73-476A-91C1-EE33C7E252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Sheet1!$C$2:$N$2</c:f>
              <c:strCache>
                <c:ptCount val="12"/>
                <c:pt idx="0">
                  <c:v>OCAK</c:v>
                </c:pt>
                <c:pt idx="1">
                  <c:v>ŞUBAT</c:v>
                </c:pt>
                <c:pt idx="2">
                  <c:v>MART</c:v>
                </c:pt>
                <c:pt idx="3">
                  <c:v>NİSAN</c:v>
                </c:pt>
                <c:pt idx="4">
                  <c:v>MAYIS</c:v>
                </c:pt>
                <c:pt idx="5">
                  <c:v>HAZİRAN</c:v>
                </c:pt>
                <c:pt idx="6">
                  <c:v>TEMMUZ</c:v>
                </c:pt>
                <c:pt idx="7">
                  <c:v>AĞUSTOS</c:v>
                </c:pt>
                <c:pt idx="8">
                  <c:v>EYLÜL</c:v>
                </c:pt>
                <c:pt idx="9">
                  <c:v>EKİM</c:v>
                </c:pt>
                <c:pt idx="10">
                  <c:v>KASIM</c:v>
                </c:pt>
                <c:pt idx="11">
                  <c:v>ARALIK</c:v>
                </c:pt>
              </c:strCache>
            </c:strRef>
          </c:cat>
          <c:val>
            <c:numRef>
              <c:f>Sheet1!$C$4:$N$4</c:f>
              <c:numCache>
                <c:formatCode>#,##0</c:formatCode>
                <c:ptCount val="12"/>
                <c:pt idx="0">
                  <c:v>525475</c:v>
                </c:pt>
                <c:pt idx="1">
                  <c:v>563703</c:v>
                </c:pt>
                <c:pt idx="2">
                  <c:v>670767</c:v>
                </c:pt>
                <c:pt idx="3">
                  <c:v>560766</c:v>
                </c:pt>
                <c:pt idx="4">
                  <c:v>638905</c:v>
                </c:pt>
                <c:pt idx="5">
                  <c:v>619137</c:v>
                </c:pt>
                <c:pt idx="6">
                  <c:v>570182</c:v>
                </c:pt>
                <c:pt idx="7">
                  <c:v>605330</c:v>
                </c:pt>
                <c:pt idx="8">
                  <c:v>606338</c:v>
                </c:pt>
                <c:pt idx="9">
                  <c:v>612212</c:v>
                </c:pt>
                <c:pt idx="10">
                  <c:v>607474</c:v>
                </c:pt>
                <c:pt idx="11">
                  <c:v>598212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C73-476A-91C1-EE33C7E252B3}"/>
            </c:ext>
          </c:extLst>
        </c:ser>
        <c:ser>
          <c:idx val="5"/>
          <c:order val="5"/>
          <c:tx>
            <c:strRef>
              <c:f>Sheet1!$B$3</c:f>
              <c:strCache>
                <c:ptCount val="1"/>
                <c:pt idx="0">
                  <c:v>2024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4.5848822800495688E-2"/>
                  <c:y val="-4.9937578027465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C73-476A-91C1-EE33C7E252B3}"/>
                </c:ext>
              </c:extLst>
            </c:dLbl>
            <c:dLbl>
              <c:idx val="2"/>
              <c:layout>
                <c:manualLayout>
                  <c:x val="-6.6914498141263962E-2"/>
                  <c:y val="-2.9962546816479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C73-476A-91C1-EE33C7E252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Sheet1!$C$2:$N$2</c:f>
              <c:strCache>
                <c:ptCount val="12"/>
                <c:pt idx="0">
                  <c:v>OCAK</c:v>
                </c:pt>
                <c:pt idx="1">
                  <c:v>ŞUBAT</c:v>
                </c:pt>
                <c:pt idx="2">
                  <c:v>MART</c:v>
                </c:pt>
                <c:pt idx="3">
                  <c:v>NİSAN</c:v>
                </c:pt>
                <c:pt idx="4">
                  <c:v>MAYIS</c:v>
                </c:pt>
                <c:pt idx="5">
                  <c:v>HAZİRAN</c:v>
                </c:pt>
                <c:pt idx="6">
                  <c:v>TEMMUZ</c:v>
                </c:pt>
                <c:pt idx="7">
                  <c:v>AĞUSTOS</c:v>
                </c:pt>
                <c:pt idx="8">
                  <c:v>EYLÜL</c:v>
                </c:pt>
                <c:pt idx="9">
                  <c:v>EKİM</c:v>
                </c:pt>
                <c:pt idx="10">
                  <c:v>KASIM</c:v>
                </c:pt>
                <c:pt idx="11">
                  <c:v>ARALIK</c:v>
                </c:pt>
              </c:strCache>
            </c:strRef>
          </c:cat>
          <c:val>
            <c:numRef>
              <c:f>Sheet1!$C$3:$N$3</c:f>
              <c:numCache>
                <c:formatCode>#,##0</c:formatCode>
                <c:ptCount val="12"/>
                <c:pt idx="0">
                  <c:v>549439</c:v>
                </c:pt>
                <c:pt idx="1">
                  <c:v>598394</c:v>
                </c:pt>
                <c:pt idx="2">
                  <c:v>638858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3C73-476A-91C1-EE33C7E252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644137248"/>
        <c:axId val="-644141056"/>
      </c:lineChart>
      <c:catAx>
        <c:axId val="-644137248"/>
        <c:scaling>
          <c:orientation val="minMax"/>
        </c:scaling>
        <c:delete val="0"/>
        <c:axPos val="b"/>
        <c:title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-644141056"/>
        <c:crosses val="autoZero"/>
        <c:auto val="1"/>
        <c:lblAlgn val="ctr"/>
        <c:lblOffset val="100"/>
        <c:noMultiLvlLbl val="0"/>
      </c:catAx>
      <c:valAx>
        <c:axId val="-644141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-644137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27586977159768E-2"/>
          <c:y val="3.8190837392269729E-2"/>
          <c:w val="0.92482063997319486"/>
          <c:h val="0.44802007328546034"/>
        </c:manualLayout>
      </c:layout>
      <c:barChart>
        <c:barDir val="col"/>
        <c:grouping val="clustered"/>
        <c:varyColors val="0"/>
        <c:ser>
          <c:idx val="1"/>
          <c:order val="0"/>
          <c:tx>
            <c:v>2023</c:v>
          </c:tx>
          <c:spPr>
            <a:solidFill>
              <a:schemeClr val="accent2"/>
            </a:solidFill>
          </c:spPr>
          <c:invertIfNegative val="0"/>
          <c:dLbls>
            <c:dLbl>
              <c:idx val="1"/>
              <c:layout>
                <c:manualLayout>
                  <c:x val="-4.234297812279463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71F-46C2-83DE-D88A2C815D8E}"/>
                </c:ext>
              </c:extLst>
            </c:dLbl>
            <c:dLbl>
              <c:idx val="9"/>
              <c:layout>
                <c:manualLayout>
                  <c:x val="-1.4114326040931546E-3"/>
                  <c:y val="7.11090207671935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71F-46C2-83DE-D88A2C815D8E}"/>
                </c:ext>
              </c:extLst>
            </c:dLbl>
            <c:spPr>
              <a:noFill/>
              <a:ln w="25400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'iklimlendirm ihracatı değer '!$B$73:$B$92</c:f>
              <c:strCache>
                <c:ptCount val="20"/>
                <c:pt idx="0">
                  <c:v>ALMANYA</c:v>
                </c:pt>
                <c:pt idx="1">
                  <c:v>B. KRALLIK</c:v>
                </c:pt>
                <c:pt idx="2">
                  <c:v>İTALYA</c:v>
                </c:pt>
                <c:pt idx="3">
                  <c:v>RUSYA</c:v>
                </c:pt>
                <c:pt idx="4">
                  <c:v>FRANSA</c:v>
                </c:pt>
                <c:pt idx="5">
                  <c:v>İSPANYA</c:v>
                </c:pt>
                <c:pt idx="6">
                  <c:v>POLONYA</c:v>
                </c:pt>
                <c:pt idx="7">
                  <c:v>ROMANYA</c:v>
                </c:pt>
                <c:pt idx="8">
                  <c:v>IRAK</c:v>
                </c:pt>
                <c:pt idx="9">
                  <c:v>A.B.D.</c:v>
                </c:pt>
                <c:pt idx="10">
                  <c:v>HOLLANDA</c:v>
                </c:pt>
                <c:pt idx="11">
                  <c:v>BULGARİSTAN</c:v>
                </c:pt>
                <c:pt idx="12">
                  <c:v>MISIR</c:v>
                </c:pt>
                <c:pt idx="13">
                  <c:v>GÜRCİSTAN</c:v>
                </c:pt>
                <c:pt idx="14">
                  <c:v>CEZAYİR</c:v>
                </c:pt>
                <c:pt idx="15">
                  <c:v>FAS</c:v>
                </c:pt>
                <c:pt idx="16">
                  <c:v>SUUDİ ARABİSTAN</c:v>
                </c:pt>
                <c:pt idx="17">
                  <c:v>AZERBAYCAN</c:v>
                </c:pt>
                <c:pt idx="18">
                  <c:v>ÖZBEKİSTAN</c:v>
                </c:pt>
                <c:pt idx="19">
                  <c:v>BELÇİKA</c:v>
                </c:pt>
              </c:strCache>
            </c:strRef>
          </c:cat>
          <c:val>
            <c:numRef>
              <c:f>'iklimlendirm ihracatı değer '!$F$73:$F$92</c:f>
              <c:numCache>
                <c:formatCode>#,##0</c:formatCode>
                <c:ptCount val="20"/>
                <c:pt idx="0">
                  <c:v>190705899.19</c:v>
                </c:pt>
                <c:pt idx="1">
                  <c:v>115788841.64</c:v>
                </c:pt>
                <c:pt idx="2">
                  <c:v>126914369.17</c:v>
                </c:pt>
                <c:pt idx="3">
                  <c:v>123330021.56</c:v>
                </c:pt>
                <c:pt idx="4">
                  <c:v>77542978.75</c:v>
                </c:pt>
                <c:pt idx="5">
                  <c:v>70114654.920000002</c:v>
                </c:pt>
                <c:pt idx="6">
                  <c:v>54811047.07</c:v>
                </c:pt>
                <c:pt idx="7">
                  <c:v>51701094.899999999</c:v>
                </c:pt>
                <c:pt idx="8">
                  <c:v>57046519.289999999</c:v>
                </c:pt>
                <c:pt idx="9">
                  <c:v>50196884.57</c:v>
                </c:pt>
                <c:pt idx="10">
                  <c:v>37663951.460000001</c:v>
                </c:pt>
                <c:pt idx="11">
                  <c:v>31009930.359999999</c:v>
                </c:pt>
                <c:pt idx="12">
                  <c:v>38054877.259999998</c:v>
                </c:pt>
                <c:pt idx="13">
                  <c:v>30390379.93</c:v>
                </c:pt>
                <c:pt idx="14">
                  <c:v>25641600.809999999</c:v>
                </c:pt>
                <c:pt idx="15">
                  <c:v>21681427.600000001</c:v>
                </c:pt>
                <c:pt idx="16">
                  <c:v>15489786.539999999</c:v>
                </c:pt>
                <c:pt idx="17">
                  <c:v>25519110.82</c:v>
                </c:pt>
                <c:pt idx="18">
                  <c:v>36890475.479999997</c:v>
                </c:pt>
                <c:pt idx="19">
                  <c:v>24714583.640000001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1F-46C2-83DE-D88A2C815D8E}"/>
            </c:ext>
          </c:extLst>
        </c:ser>
        <c:ser>
          <c:idx val="2"/>
          <c:order val="1"/>
          <c:tx>
            <c:v>2024</c:v>
          </c:tx>
          <c:spPr>
            <a:solidFill>
              <a:schemeClr val="accent1"/>
            </a:solidFill>
          </c:spPr>
          <c:invertIfNegative val="0"/>
          <c:dLbls>
            <c:dLbl>
              <c:idx val="0"/>
              <c:layout>
                <c:manualLayout>
                  <c:x val="7.0571630204657732E-3"/>
                  <c:y val="7.11090207671935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71F-46C2-83DE-D88A2C815D8E}"/>
                </c:ext>
              </c:extLst>
            </c:dLbl>
            <c:dLbl>
              <c:idx val="1"/>
              <c:layout>
                <c:manualLayout>
                  <c:x val="2.822865208186309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71F-46C2-83DE-D88A2C815D8E}"/>
                </c:ext>
              </c:extLst>
            </c:dLbl>
            <c:dLbl>
              <c:idx val="2"/>
              <c:layout>
                <c:manualLayout>
                  <c:x val="4.234297812279437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71F-46C2-83DE-D88A2C815D8E}"/>
                </c:ext>
              </c:extLst>
            </c:dLbl>
            <c:dLbl>
              <c:idx val="3"/>
              <c:layout>
                <c:manualLayout>
                  <c:x val="4.234297812279489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71F-46C2-83DE-D88A2C815D8E}"/>
                </c:ext>
              </c:extLst>
            </c:dLbl>
            <c:dLbl>
              <c:idx val="4"/>
              <c:layout>
                <c:manualLayout>
                  <c:x val="4.2342978122794639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71F-46C2-83DE-D88A2C815D8E}"/>
                </c:ext>
              </c:extLst>
            </c:dLbl>
            <c:dLbl>
              <c:idx val="8"/>
              <c:layout>
                <c:manualLayout>
                  <c:x val="2.822865208186257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71F-46C2-83DE-D88A2C815D8E}"/>
                </c:ext>
              </c:extLst>
            </c:dLbl>
            <c:dLbl>
              <c:idx val="9"/>
              <c:layout>
                <c:manualLayout>
                  <c:x val="4.2342978122794639E-3"/>
                  <c:y val="7.11090207671941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71F-46C2-83DE-D88A2C815D8E}"/>
                </c:ext>
              </c:extLst>
            </c:dLbl>
            <c:spPr>
              <a:noFill/>
              <a:ln w="25400">
                <a:noFill/>
              </a:ln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'iklimlendirm ihracatı değer '!$B$73:$B$92</c:f>
              <c:strCache>
                <c:ptCount val="20"/>
                <c:pt idx="0">
                  <c:v>ALMANYA</c:v>
                </c:pt>
                <c:pt idx="1">
                  <c:v>B. KRALLIK</c:v>
                </c:pt>
                <c:pt idx="2">
                  <c:v>İTALYA</c:v>
                </c:pt>
                <c:pt idx="3">
                  <c:v>RUSYA</c:v>
                </c:pt>
                <c:pt idx="4">
                  <c:v>FRANSA</c:v>
                </c:pt>
                <c:pt idx="5">
                  <c:v>İSPANYA</c:v>
                </c:pt>
                <c:pt idx="6">
                  <c:v>POLONYA</c:v>
                </c:pt>
                <c:pt idx="7">
                  <c:v>ROMANYA</c:v>
                </c:pt>
                <c:pt idx="8">
                  <c:v>IRAK</c:v>
                </c:pt>
                <c:pt idx="9">
                  <c:v>A.B.D.</c:v>
                </c:pt>
                <c:pt idx="10">
                  <c:v>HOLLANDA</c:v>
                </c:pt>
                <c:pt idx="11">
                  <c:v>BULGARİSTAN</c:v>
                </c:pt>
                <c:pt idx="12">
                  <c:v>MISIR</c:v>
                </c:pt>
                <c:pt idx="13">
                  <c:v>GÜRCİSTAN</c:v>
                </c:pt>
                <c:pt idx="14">
                  <c:v>CEZAYİR</c:v>
                </c:pt>
                <c:pt idx="15">
                  <c:v>FAS</c:v>
                </c:pt>
                <c:pt idx="16">
                  <c:v>SUUDİ ARABİSTAN</c:v>
                </c:pt>
                <c:pt idx="17">
                  <c:v>AZERBAYCAN</c:v>
                </c:pt>
                <c:pt idx="18">
                  <c:v>ÖZBEKİSTAN</c:v>
                </c:pt>
                <c:pt idx="19">
                  <c:v>BELÇİKA</c:v>
                </c:pt>
              </c:strCache>
            </c:strRef>
          </c:cat>
          <c:val>
            <c:numRef>
              <c:f>'iklimlendirm ihracatı değer '!$H$73:$H$92</c:f>
              <c:numCache>
                <c:formatCode>#,##0</c:formatCode>
                <c:ptCount val="20"/>
                <c:pt idx="0">
                  <c:v>190101327.84999999</c:v>
                </c:pt>
                <c:pt idx="1">
                  <c:v>107366298.93000001</c:v>
                </c:pt>
                <c:pt idx="2">
                  <c:v>95127066.439999998</c:v>
                </c:pt>
                <c:pt idx="3">
                  <c:v>93740559.370000005</c:v>
                </c:pt>
                <c:pt idx="4">
                  <c:v>85344416.610000104</c:v>
                </c:pt>
                <c:pt idx="5">
                  <c:v>74706255.469999999</c:v>
                </c:pt>
                <c:pt idx="6">
                  <c:v>63755791.159999996</c:v>
                </c:pt>
                <c:pt idx="7">
                  <c:v>61434890.979999997</c:v>
                </c:pt>
                <c:pt idx="8">
                  <c:v>58133203.219999999</c:v>
                </c:pt>
                <c:pt idx="9">
                  <c:v>49902255.539999999</c:v>
                </c:pt>
                <c:pt idx="10">
                  <c:v>43581490.170000002</c:v>
                </c:pt>
                <c:pt idx="11">
                  <c:v>34720888.090000004</c:v>
                </c:pt>
                <c:pt idx="12">
                  <c:v>33194217.440000001</c:v>
                </c:pt>
                <c:pt idx="13">
                  <c:v>30871794.170000002</c:v>
                </c:pt>
                <c:pt idx="14">
                  <c:v>29993573.870000001</c:v>
                </c:pt>
                <c:pt idx="15">
                  <c:v>29633813.02</c:v>
                </c:pt>
                <c:pt idx="16">
                  <c:v>28822242.359999999</c:v>
                </c:pt>
                <c:pt idx="17">
                  <c:v>28582039.949999999</c:v>
                </c:pt>
                <c:pt idx="18">
                  <c:v>27677415.809999999</c:v>
                </c:pt>
                <c:pt idx="19">
                  <c:v>26918277.82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1F-46C2-83DE-D88A2C815D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4437760"/>
        <c:axId val="1"/>
      </c:barChart>
      <c:catAx>
        <c:axId val="127443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tr-TR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>
              <a:solidFill>
                <a:schemeClr val="tx2">
                  <a:lumMod val="20000"/>
                  <a:lumOff val="80000"/>
                  <a:alpha val="47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tr-TR"/>
          </a:p>
        </c:txPr>
        <c:crossAx val="1274437760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8.5686184075261607E-4"/>
                <c:y val="0.32477057542315468"/>
              </c:manualLayout>
            </c:layout>
            <c:tx>
              <c:rich>
                <a:bodyPr rot="-5400000" vert="horz"/>
                <a:lstStyle/>
                <a:p>
                  <a:pPr algn="ctr">
                    <a:defRPr sz="105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r>
                    <a:rPr lang="tr-TR"/>
                    <a:t>Milyon $</a:t>
                  </a:r>
                </a:p>
              </c:rich>
            </c:tx>
          </c:dispUnitsLbl>
        </c:dispUnits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tr-T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sz="1800" b="1" i="0" baseline="0">
                <a:effectLst/>
              </a:rPr>
              <a:t>İKLİMLENDİRME İHRACATIMIZDA İLK 10 ÜLKEYE BİRİM FİYATLARIMIZ</a:t>
            </a:r>
            <a:endParaRPr lang="tr-TR">
              <a:effectLst/>
            </a:endParaRPr>
          </a:p>
        </c:rich>
      </c:tx>
      <c:layout>
        <c:manualLayout>
          <c:xMode val="edge"/>
          <c:yMode val="edge"/>
          <c:x val="0.24832335329341318"/>
          <c:y val="2.64681555004135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view3D>
      <c:rotX val="15"/>
      <c:rotY val="1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Sheet1!$A$3:$A$12</c:f>
              <c:strCache>
                <c:ptCount val="10"/>
                <c:pt idx="0">
                  <c:v>FRANSA</c:v>
                </c:pt>
                <c:pt idx="1">
                  <c:v>A.B.D.</c:v>
                </c:pt>
                <c:pt idx="2">
                  <c:v>ALMANYA</c:v>
                </c:pt>
                <c:pt idx="3">
                  <c:v>RUSYA</c:v>
                </c:pt>
                <c:pt idx="4">
                  <c:v>ROMANYA</c:v>
                </c:pt>
                <c:pt idx="5">
                  <c:v>İTALYA</c:v>
                </c:pt>
                <c:pt idx="6">
                  <c:v>İSPANYA</c:v>
                </c:pt>
                <c:pt idx="7">
                  <c:v>B. KRALLIK</c:v>
                </c:pt>
                <c:pt idx="8">
                  <c:v>POLONYA</c:v>
                </c:pt>
                <c:pt idx="9">
                  <c:v>IRAK</c:v>
                </c:pt>
              </c:strCache>
            </c:strRef>
          </c:cat>
          <c:val>
            <c:numRef>
              <c:f>Sheet1!$B$3:$B$12</c:f>
              <c:numCache>
                <c:formatCode>0.0</c:formatCode>
                <c:ptCount val="10"/>
                <c:pt idx="0">
                  <c:v>10.703405620191685</c:v>
                </c:pt>
                <c:pt idx="1">
                  <c:v>9.2663309850293665</c:v>
                </c:pt>
                <c:pt idx="2">
                  <c:v>9.5882417028836393</c:v>
                </c:pt>
                <c:pt idx="3">
                  <c:v>8.03584671857001</c:v>
                </c:pt>
                <c:pt idx="4">
                  <c:v>9.259397435648399</c:v>
                </c:pt>
                <c:pt idx="5">
                  <c:v>8.9946727175657486</c:v>
                </c:pt>
                <c:pt idx="6">
                  <c:v>6.8169654846280956</c:v>
                </c:pt>
                <c:pt idx="7">
                  <c:v>4.0318035452616421</c:v>
                </c:pt>
                <c:pt idx="8">
                  <c:v>3.1476287861561718</c:v>
                </c:pt>
                <c:pt idx="9">
                  <c:v>3.8887324997153834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B4E1-4B0E-8C56-F6D118C172C6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97682011100228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E1-4B0E-8C56-F6D118C172C6}"/>
                </c:ext>
              </c:extLst>
            </c:dLbl>
            <c:dLbl>
              <c:idx val="1"/>
              <c:layout>
                <c:manualLayout>
                  <c:x val="1.6976820111002263E-2"/>
                  <c:y val="-3.032774449553149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4E1-4B0E-8C56-F6D118C172C6}"/>
                </c:ext>
              </c:extLst>
            </c:dLbl>
            <c:dLbl>
              <c:idx val="2"/>
              <c:layout>
                <c:manualLayout>
                  <c:x val="1.69768201110021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E1-4B0E-8C56-F6D118C172C6}"/>
                </c:ext>
              </c:extLst>
            </c:dLbl>
            <c:dLbl>
              <c:idx val="3"/>
              <c:layout>
                <c:manualLayout>
                  <c:x val="1.69768201110022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E1-4B0E-8C56-F6D118C172C6}"/>
                </c:ext>
              </c:extLst>
            </c:dLbl>
            <c:dLbl>
              <c:idx val="4"/>
              <c:layout>
                <c:manualLayout>
                  <c:x val="1.697682011100228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E1-4B0E-8C56-F6D118C172C6}"/>
                </c:ext>
              </c:extLst>
            </c:dLbl>
            <c:dLbl>
              <c:idx val="5"/>
              <c:layout>
                <c:manualLayout>
                  <c:x val="1.6976820111002381E-2"/>
                  <c:y val="-1.2131097798212599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4E1-4B0E-8C56-F6D118C172C6}"/>
                </c:ext>
              </c:extLst>
            </c:dLbl>
            <c:dLbl>
              <c:idx val="6"/>
              <c:layout>
                <c:manualLayout>
                  <c:x val="1.697682011100228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4E1-4B0E-8C56-F6D118C172C6}"/>
                </c:ext>
              </c:extLst>
            </c:dLbl>
            <c:dLbl>
              <c:idx val="7"/>
              <c:layout>
                <c:manualLayout>
                  <c:x val="1.697682011100228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4E1-4B0E-8C56-F6D118C172C6}"/>
                </c:ext>
              </c:extLst>
            </c:dLbl>
            <c:dLbl>
              <c:idx val="8"/>
              <c:layout>
                <c:manualLayout>
                  <c:x val="1.6976820111002239E-2"/>
                  <c:y val="-3.032774449553149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4E1-4B0E-8C56-F6D118C172C6}"/>
                </c:ext>
              </c:extLst>
            </c:dLbl>
            <c:dLbl>
              <c:idx val="9"/>
              <c:layout>
                <c:manualLayout>
                  <c:x val="1.6976820111002284E-2"/>
                  <c:y val="6.065548899106299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4E1-4B0E-8C56-F6D118C172C6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Sheet1!$A$3:$A$12</c:f>
              <c:strCache>
                <c:ptCount val="10"/>
                <c:pt idx="0">
                  <c:v>FRANSA</c:v>
                </c:pt>
                <c:pt idx="1">
                  <c:v>A.B.D.</c:v>
                </c:pt>
                <c:pt idx="2">
                  <c:v>ALMANYA</c:v>
                </c:pt>
                <c:pt idx="3">
                  <c:v>RUSYA</c:v>
                </c:pt>
                <c:pt idx="4">
                  <c:v>ROMANYA</c:v>
                </c:pt>
                <c:pt idx="5">
                  <c:v>İTALYA</c:v>
                </c:pt>
                <c:pt idx="6">
                  <c:v>İSPANYA</c:v>
                </c:pt>
                <c:pt idx="7">
                  <c:v>B. KRALLIK</c:v>
                </c:pt>
                <c:pt idx="8">
                  <c:v>POLONYA</c:v>
                </c:pt>
                <c:pt idx="9">
                  <c:v>IRAK</c:v>
                </c:pt>
              </c:strCache>
            </c:strRef>
          </c:cat>
          <c:val>
            <c:numRef>
              <c:f>Sheet1!$C$3:$C$12</c:f>
              <c:numCache>
                <c:formatCode>0.0</c:formatCode>
                <c:ptCount val="10"/>
                <c:pt idx="0">
                  <c:v>11.781685270772837</c:v>
                </c:pt>
                <c:pt idx="1">
                  <c:v>10.239167617017845</c:v>
                </c:pt>
                <c:pt idx="2">
                  <c:v>9.0048852186621549</c:v>
                </c:pt>
                <c:pt idx="3">
                  <c:v>8.7901193165737848</c:v>
                </c:pt>
                <c:pt idx="4">
                  <c:v>7.8071544625012352</c:v>
                </c:pt>
                <c:pt idx="5">
                  <c:v>6.9049594430256747</c:v>
                </c:pt>
                <c:pt idx="6">
                  <c:v>5.8629993019360835</c:v>
                </c:pt>
                <c:pt idx="7">
                  <c:v>3.5919926857294917</c:v>
                </c:pt>
                <c:pt idx="8">
                  <c:v>3.38270003198061</c:v>
                </c:pt>
                <c:pt idx="9">
                  <c:v>2.7437858576484846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B-B4E1-4B0E-8C56-F6D118C172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shape val="box"/>
        <c:axId val="413294768"/>
        <c:axId val="413290960"/>
        <c:axId val="0"/>
      </c:bar3DChart>
      <c:catAx>
        <c:axId val="41329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13290960"/>
        <c:crosses val="autoZero"/>
        <c:auto val="1"/>
        <c:lblAlgn val="ctr"/>
        <c:lblOffset val="100"/>
        <c:noMultiLvlLbl val="0"/>
      </c:catAx>
      <c:valAx>
        <c:axId val="413290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b="1"/>
                  <a:t>$/kg</a:t>
                </a:r>
                <a:endParaRPr lang="tr-TR" sz="1100" b="1"/>
              </a:p>
            </c:rich>
          </c:tx>
          <c:layout>
            <c:manualLayout>
              <c:xMode val="edge"/>
              <c:yMode val="edge"/>
              <c:x val="3.0618430286811601E-2"/>
              <c:y val="0.3935892876913959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tr-TR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413294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0.18678</cdr:x>
      <cdr:y>0.56005</cdr:y>
    </cdr:from>
    <cdr:to>
      <cdr:x>0.34545</cdr:x>
      <cdr:y>0.81916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76326" y="19764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tr-TR" sz="1100"/>
        </a:p>
      </cdr:txBody>
    </cdr:sp>
  </cdr:relSizeAnchor>
  <cdr:relSizeAnchor xmlns:cdr="http://schemas.openxmlformats.org/drawingml/2006/chartDrawing">
    <cdr:from>
      <cdr:x>0.1719</cdr:x>
      <cdr:y>0.53306</cdr:y>
    </cdr:from>
    <cdr:to>
      <cdr:x>0.33058</cdr:x>
      <cdr:y>0.79217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90601" y="188118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tr-TR" sz="110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0.18678</cdr:x>
      <cdr:y>0.56005</cdr:y>
    </cdr:from>
    <cdr:to>
      <cdr:x>0.34545</cdr:x>
      <cdr:y>0.81916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76326" y="19764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tr-TR" sz="1100"/>
        </a:p>
      </cdr:txBody>
    </cdr:sp>
  </cdr:relSizeAnchor>
  <cdr:relSizeAnchor xmlns:cdr="http://schemas.openxmlformats.org/drawingml/2006/chartDrawing">
    <cdr:from>
      <cdr:x>0.1719</cdr:x>
      <cdr:y>0.53306</cdr:y>
    </cdr:from>
    <cdr:to>
      <cdr:x>0.33058</cdr:x>
      <cdr:y>0.79217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90601" y="188118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tr-TR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0.46356</cdr:x>
      <cdr:y>0.5017</cdr:y>
    </cdr:from>
    <cdr:to>
      <cdr:x>0.53394</cdr:x>
      <cdr:y>0.80052</cdr:y>
    </cdr:to>
    <cdr:sp macro="" textlink="">
      <cdr:nvSpPr>
        <cdr:cNvPr id="2" name="Metin kutusu 1"/>
        <cdr:cNvSpPr txBox="1"/>
      </cdr:nvSpPr>
      <cdr:spPr>
        <a:xfrm xmlns:a="http://schemas.openxmlformats.org/drawingml/2006/main">
          <a:off x="6131983" y="15456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tr-TR"/>
        </a:p>
      </cdr:txBody>
    </cdr:sp>
  </cdr:relSizeAnchor>
  <cdr:relSizeAnchor xmlns:cdr="http://schemas.openxmlformats.org/drawingml/2006/chartDrawing">
    <cdr:from>
      <cdr:x>0.5201</cdr:x>
      <cdr:y>0.50544</cdr:y>
    </cdr:from>
    <cdr:to>
      <cdr:x>0.58948</cdr:x>
      <cdr:y>0.80472</cdr:y>
    </cdr:to>
    <cdr:sp macro="" textlink="">
      <cdr:nvSpPr>
        <cdr:cNvPr id="3" name="Metin kutusu 2"/>
        <cdr:cNvSpPr txBox="1"/>
      </cdr:nvSpPr>
      <cdr:spPr>
        <a:xfrm xmlns:a="http://schemas.openxmlformats.org/drawingml/2006/main">
          <a:off x="6847416" y="1555751"/>
          <a:ext cx="914400" cy="9249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tr-TR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80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7AB0C-A642-104F-9763-DE1D6200CBEB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A4CBC-C2CE-BD4F-B07B-77FA2BA2A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83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6F73F-AACC-9C44-BFBE-C06A380161F1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509588"/>
            <a:ext cx="48974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64BD5-BFF9-0749-924E-0029E6DB1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4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9081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0815" algn="l" defTabSz="39081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81629" algn="l" defTabSz="39081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72444" algn="l" defTabSz="39081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63258" algn="l" defTabSz="39081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54073" algn="l" defTabSz="39081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44887" algn="l" defTabSz="39081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35702" algn="l" defTabSz="39081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26516" algn="l" defTabSz="39081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764BD5-BFF9-0749-924E-0029E6DB1E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939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64BD5-BFF9-0749-924E-0029E6DB1E4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836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908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764BD5-BFF9-0749-924E-0029E6DB1E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9081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24028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64BD5-BFF9-0749-924E-0029E6DB1E4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062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64BD5-BFF9-0749-924E-0029E6DB1E4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502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764BD5-BFF9-0749-924E-0029E6DB1E4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63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64BD5-BFF9-0749-924E-0029E6DB1E4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643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64BD5-BFF9-0749-924E-0029E6DB1E4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0328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64BD5-BFF9-0749-924E-0029E6DB1E4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00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64BD5-BFF9-0749-924E-0029E6DB1E4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19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764BD5-BFF9-0749-924E-0029E6DB1E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51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64BD5-BFF9-0749-924E-0029E6DB1E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14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64BD5-BFF9-0749-924E-0029E6DB1E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30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64BD5-BFF9-0749-924E-0029E6DB1E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55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64BD5-BFF9-0749-924E-0029E6DB1E4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27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64BD5-BFF9-0749-924E-0029E6DB1E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1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64BD5-BFF9-0749-924E-0029E6DB1E4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2450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64BD5-BFF9-0749-924E-0029E6DB1E4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39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846" y="1454312"/>
            <a:ext cx="7648258" cy="1003496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693" y="2652872"/>
            <a:ext cx="6298565" cy="119639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0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1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2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3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40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4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5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6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EB12E-DC60-E341-A5B4-632251345F54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A6D75-EC68-9E49-9413-06A1501E3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54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0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5AEF7-8B93-4EE7-A443-6FEC6E836C6D}" type="datetime1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2937-E099-AA4F-9058-3F48D7586F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0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9898" y="187479"/>
            <a:ext cx="8098155" cy="780256"/>
          </a:xfrm>
          <a:prstGeom prst="rect">
            <a:avLst/>
          </a:prstGeom>
        </p:spPr>
        <p:txBody>
          <a:bodyPr vert="horz" lIns="78163" tIns="39081" rIns="78163" bIns="39081" rtlCol="0" anchor="ctr">
            <a:normAutofit/>
          </a:bodyPr>
          <a:lstStyle/>
          <a:p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title</a:t>
            </a:r>
            <a:r>
              <a:rPr lang="tr-TR" dirty="0"/>
              <a:t> </a:t>
            </a:r>
            <a:r>
              <a:rPr lang="tr-TR" dirty="0" err="1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898" y="1092359"/>
            <a:ext cx="8098155" cy="3089599"/>
          </a:xfrm>
          <a:prstGeom prst="rect">
            <a:avLst/>
          </a:prstGeom>
        </p:spPr>
        <p:txBody>
          <a:bodyPr vert="horz" lIns="78163" tIns="39081" rIns="78163" bIns="39081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897" y="4339092"/>
            <a:ext cx="2099522" cy="249249"/>
          </a:xfrm>
          <a:prstGeom prst="rect">
            <a:avLst/>
          </a:prstGeom>
        </p:spPr>
        <p:txBody>
          <a:bodyPr vert="horz" lIns="78163" tIns="39081" rIns="78163" bIns="39081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EB12E-DC60-E341-A5B4-632251345F54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74300" y="4339092"/>
            <a:ext cx="2849351" cy="249249"/>
          </a:xfrm>
          <a:prstGeom prst="rect">
            <a:avLst/>
          </a:prstGeom>
        </p:spPr>
        <p:txBody>
          <a:bodyPr vert="horz" lIns="78163" tIns="39081" rIns="78163" bIns="39081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8531" y="4339092"/>
            <a:ext cx="2099522" cy="249249"/>
          </a:xfrm>
          <a:prstGeom prst="rect">
            <a:avLst/>
          </a:prstGeom>
        </p:spPr>
        <p:txBody>
          <a:bodyPr vert="horz" lIns="78163" tIns="39081" rIns="78163" bIns="39081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A6D75-EC68-9E49-9413-06A1501E39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26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390815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111" indent="-293111" algn="l" defTabSz="39081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35074" indent="-244259" algn="l" defTabSz="390815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7036" indent="-195407" algn="l" defTabSz="390815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851" indent="-195407" algn="l" defTabSz="390815" rtl="0" eaLnBrk="1" latinLnBrk="0" hangingPunct="1">
        <a:spcBef>
          <a:spcPct val="20000"/>
        </a:spcBef>
        <a:buFont typeface="Arial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8666" indent="-195407" algn="l" defTabSz="390815" rtl="0" eaLnBrk="1" latinLnBrk="0" hangingPunct="1">
        <a:spcBef>
          <a:spcPct val="20000"/>
        </a:spcBef>
        <a:buFont typeface="Arial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9480" indent="-195407" algn="l" defTabSz="390815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0295" indent="-195407" algn="l" defTabSz="390815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1109" indent="-195407" algn="l" defTabSz="390815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21924" indent="-195407" algn="l" defTabSz="390815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08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0815" algn="l" defTabSz="3908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1629" algn="l" defTabSz="3908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2444" algn="l" defTabSz="3908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3258" algn="l" defTabSz="3908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4073" algn="l" defTabSz="3908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44887" algn="l" defTabSz="3908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35702" algn="l" defTabSz="3908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26516" algn="l" defTabSz="39081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num_templat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5296"/>
            <a:ext cx="9034019" cy="50391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4288" y="1673281"/>
            <a:ext cx="1452436" cy="15690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8975" y="2217333"/>
            <a:ext cx="4180163" cy="480949"/>
          </a:xfrm>
        </p:spPr>
        <p:txBody>
          <a:bodyPr>
            <a:normAutofit fontScale="90000"/>
          </a:bodyPr>
          <a:lstStyle/>
          <a:p>
            <a:pPr algn="r"/>
            <a:r>
              <a:rPr lang="en-US" sz="1800" dirty="0">
                <a:latin typeface="Gotham Bold"/>
                <a:cs typeface="Gotham Bold"/>
              </a:rPr>
              <a:t>İKLİMLENDİRME SEKTÖRÜ İHRACAT RAKAMLARI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561" y="3048988"/>
            <a:ext cx="3386796" cy="379310"/>
          </a:xfrm>
        </p:spPr>
        <p:txBody>
          <a:bodyPr>
            <a:norm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Gotham Book"/>
                <a:cs typeface="Gotham Book"/>
              </a:rPr>
              <a:t>www.isib.</a:t>
            </a:r>
            <a:r>
              <a:rPr lang="tr-TR" sz="1600" dirty="0">
                <a:solidFill>
                  <a:schemeClr val="bg1"/>
                </a:solidFill>
                <a:latin typeface="Gotham Book"/>
                <a:cs typeface="Gotham Book"/>
              </a:rPr>
              <a:t>org</a:t>
            </a:r>
            <a:r>
              <a:rPr lang="en-US" sz="1600" dirty="0">
                <a:solidFill>
                  <a:schemeClr val="bg1"/>
                </a:solidFill>
                <a:latin typeface="Gotham Book"/>
                <a:cs typeface="Gotham Book"/>
              </a:rPr>
              <a:t>.</a:t>
            </a:r>
            <a:r>
              <a:rPr lang="en-US" sz="1600" dirty="0" err="1">
                <a:solidFill>
                  <a:schemeClr val="bg1"/>
                </a:solidFill>
                <a:latin typeface="Gotham Book"/>
                <a:cs typeface="Gotham Book"/>
              </a:rPr>
              <a:t>tr</a:t>
            </a:r>
            <a:endParaRPr lang="en-US" sz="1600" dirty="0">
              <a:solidFill>
                <a:schemeClr val="bg1"/>
              </a:solidFill>
              <a:latin typeface="Gotham Book"/>
              <a:cs typeface="Gotham Book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244561" y="1531240"/>
            <a:ext cx="3386796" cy="358073"/>
          </a:xfrm>
          <a:prstGeom prst="rect">
            <a:avLst/>
          </a:prstGeom>
        </p:spPr>
        <p:txBody>
          <a:bodyPr vert="horz" lIns="78163" tIns="39081" rIns="78163" bIns="39081" rtlCol="0">
            <a:normAutofit lnSpcReduction="10000"/>
          </a:bodyPr>
          <a:lstStyle>
            <a:lvl1pPr marL="0" indent="0" algn="ctr" defTabSz="390815" rtl="0" eaLnBrk="1" latinLnBrk="0" hangingPunct="1">
              <a:spcBef>
                <a:spcPct val="20000"/>
              </a:spcBef>
              <a:buFont typeface="Arial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90815" indent="0" algn="ctr" defTabSz="390815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81629" indent="0" algn="ctr" defTabSz="390815" rtl="0" eaLnBrk="1" latinLnBrk="0" hangingPunct="1">
              <a:spcBef>
                <a:spcPct val="20000"/>
              </a:spcBef>
              <a:buFont typeface="Arial"/>
              <a:buNone/>
              <a:defRPr sz="2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72444" indent="0" algn="ctr" defTabSz="390815" rtl="0" eaLnBrk="1" latinLnBrk="0" hangingPunct="1">
              <a:spcBef>
                <a:spcPct val="20000"/>
              </a:spcBef>
              <a:buFont typeface="Arial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63258" indent="0" algn="ctr" defTabSz="390815" rtl="0" eaLnBrk="1" latinLnBrk="0" hangingPunct="1">
              <a:spcBef>
                <a:spcPct val="20000"/>
              </a:spcBef>
              <a:buFont typeface="Arial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54073" indent="0" algn="ctr" defTabSz="390815" rtl="0" eaLnBrk="1" latinLnBrk="0" hangingPunct="1">
              <a:spcBef>
                <a:spcPct val="20000"/>
              </a:spcBef>
              <a:buFont typeface="Arial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44887" indent="0" algn="ctr" defTabSz="390815" rtl="0" eaLnBrk="1" latinLnBrk="0" hangingPunct="1">
              <a:spcBef>
                <a:spcPct val="20000"/>
              </a:spcBef>
              <a:buFont typeface="Arial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35702" indent="0" algn="ctr" defTabSz="390815" rtl="0" eaLnBrk="1" latinLnBrk="0" hangingPunct="1">
              <a:spcBef>
                <a:spcPct val="20000"/>
              </a:spcBef>
              <a:buFont typeface="Arial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126516" indent="0" algn="ctr" defTabSz="390815" rtl="0" eaLnBrk="1" latinLnBrk="0" hangingPunct="1">
              <a:spcBef>
                <a:spcPct val="20000"/>
              </a:spcBef>
              <a:buFont typeface="Arial"/>
              <a:buNone/>
              <a:defRPr sz="1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tr-TR" sz="2000" dirty="0">
                <a:solidFill>
                  <a:schemeClr val="bg1"/>
                </a:solidFill>
                <a:latin typeface="Gotham Book"/>
                <a:cs typeface="Gotham Book"/>
              </a:rPr>
              <a:t>18 NİSAN </a:t>
            </a:r>
            <a:r>
              <a:rPr lang="en-US" sz="2000" dirty="0">
                <a:solidFill>
                  <a:schemeClr val="bg1"/>
                </a:solidFill>
                <a:latin typeface="Gotham Book"/>
                <a:cs typeface="Gotham Book"/>
              </a:rPr>
              <a:t>202</a:t>
            </a:r>
            <a:r>
              <a:rPr lang="tr-TR" sz="2000" dirty="0">
                <a:solidFill>
                  <a:schemeClr val="bg1"/>
                </a:solidFill>
                <a:latin typeface="Gotham Book"/>
                <a:cs typeface="Gotham Book"/>
              </a:rPr>
              <a:t>4</a:t>
            </a:r>
            <a:endParaRPr lang="en-US" sz="2000" dirty="0">
              <a:solidFill>
                <a:schemeClr val="bg1"/>
              </a:solidFill>
              <a:latin typeface="Gotham Book"/>
              <a:cs typeface="Gotham Book"/>
            </a:endParaRPr>
          </a:p>
        </p:txBody>
      </p:sp>
    </p:spTree>
    <p:extLst>
      <p:ext uri="{BB962C8B-B14F-4D97-AF65-F5344CB8AC3E}">
        <p14:creationId xmlns:p14="http://schemas.microsoft.com/office/powerpoint/2010/main" val="3148587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5"/>
          <p:cNvSpPr txBox="1">
            <a:spLocks/>
          </p:cNvSpPr>
          <p:nvPr/>
        </p:nvSpPr>
        <p:spPr>
          <a:xfrm>
            <a:off x="449898" y="294025"/>
            <a:ext cx="3012939" cy="237220"/>
          </a:xfrm>
          <a:prstGeom prst="rect">
            <a:avLst/>
          </a:prstGeom>
        </p:spPr>
        <p:txBody>
          <a:bodyPr vert="horz" lIns="78163" tIns="39081" rIns="78163" bIns="39081" rtlCol="0">
            <a:noAutofit/>
          </a:bodyPr>
          <a:lstStyle>
            <a:lvl1pPr marL="293111" indent="-293111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74" indent="-244259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036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7851" indent="-195407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8666" indent="-195407" algn="l" defTabSz="390815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9480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0295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1109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21924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aseline="30000" dirty="0">
                <a:latin typeface="Gotham Book"/>
                <a:cs typeface="Gotham Book"/>
              </a:rPr>
              <a:t>OCAK-MART 2024 DÖNEMİ İHRACAT RAKAMLARI</a:t>
            </a:r>
          </a:p>
        </p:txBody>
      </p:sp>
      <p:sp>
        <p:nvSpPr>
          <p:cNvPr id="3" name="Rectangle 2"/>
          <p:cNvSpPr/>
          <p:nvPr/>
        </p:nvSpPr>
        <p:spPr>
          <a:xfrm>
            <a:off x="3373317" y="301825"/>
            <a:ext cx="4903300" cy="111377"/>
          </a:xfrm>
          <a:prstGeom prst="rect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24694" y="301825"/>
            <a:ext cx="474592" cy="111377"/>
          </a:xfrm>
          <a:prstGeom prst="rect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246839" y="161640"/>
            <a:ext cx="363666" cy="363666"/>
          </a:xfrm>
          <a:prstGeom prst="ellipse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8276617" y="294025"/>
            <a:ext cx="333888" cy="118610"/>
          </a:xfrm>
          <a:prstGeom prst="rect">
            <a:avLst/>
          </a:prstGeom>
        </p:spPr>
        <p:txBody>
          <a:bodyPr vert="horz" lIns="78163" tIns="39081" rIns="78163" bIns="39081" rtlCol="0">
            <a:noAutofit/>
          </a:bodyPr>
          <a:lstStyle>
            <a:lvl1pPr marL="293111" indent="-293111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74" indent="-244259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036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7851" indent="-195407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8666" indent="-195407" algn="l" defTabSz="390815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9480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0295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1109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21924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400" baseline="30000" dirty="0">
                <a:solidFill>
                  <a:schemeClr val="bg1"/>
                </a:solidFill>
                <a:latin typeface="Gotham Medium"/>
                <a:cs typeface="Gotham Medium"/>
              </a:rPr>
              <a:t>11</a:t>
            </a:r>
            <a:endParaRPr lang="tr-TR" sz="1400" baseline="30000" dirty="0">
              <a:solidFill>
                <a:schemeClr val="bg1"/>
              </a:solidFill>
              <a:latin typeface="Gotham Medium"/>
              <a:cs typeface="Gotham Medium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12602" y="413385"/>
            <a:ext cx="8652680" cy="561836"/>
          </a:xfrm>
          <a:prstGeom prst="rect">
            <a:avLst/>
          </a:prstGeom>
        </p:spPr>
        <p:txBody>
          <a:bodyPr/>
          <a:lstStyle>
            <a:lvl1pPr algn="ctr" defTabSz="390815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8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tr-TR" sz="18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325" y="3806825"/>
            <a:ext cx="1298575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8F9C5A5-90AD-470A-B15A-974077CC03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9426511"/>
              </p:ext>
            </p:extLst>
          </p:nvPr>
        </p:nvGraphicFramePr>
        <p:xfrm>
          <a:off x="-1" y="552820"/>
          <a:ext cx="8997951" cy="4128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40044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5"/>
          <p:cNvSpPr txBox="1">
            <a:spLocks/>
          </p:cNvSpPr>
          <p:nvPr/>
        </p:nvSpPr>
        <p:spPr>
          <a:xfrm>
            <a:off x="449898" y="294025"/>
            <a:ext cx="3012939" cy="119360"/>
          </a:xfrm>
          <a:prstGeom prst="rect">
            <a:avLst/>
          </a:prstGeom>
        </p:spPr>
        <p:txBody>
          <a:bodyPr vert="horz" lIns="78163" tIns="39081" rIns="78163" bIns="39081" rtlCol="0">
            <a:noAutofit/>
          </a:bodyPr>
          <a:lstStyle>
            <a:lvl1pPr marL="293111" indent="-293111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74" indent="-244259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036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7851" indent="-195407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8666" indent="-195407" algn="l" defTabSz="390815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9480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0295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1109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21924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39081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tr-TR" sz="1400" baseline="30000" dirty="0">
                <a:solidFill>
                  <a:prstClr val="black"/>
                </a:solidFill>
                <a:latin typeface="Gotham Book"/>
                <a:cs typeface="Gotham Book"/>
              </a:rPr>
              <a:t>OCAK-MART</a:t>
            </a:r>
            <a:r>
              <a:rPr kumimoji="0" lang="tr-TR" sz="1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otham Book"/>
                <a:ea typeface="+mn-ea"/>
                <a:cs typeface="Gotham Book"/>
              </a:rPr>
              <a:t> 2024 DÖNEMİ İHRACAT RAKAMLARI</a:t>
            </a:r>
          </a:p>
        </p:txBody>
      </p:sp>
      <p:sp>
        <p:nvSpPr>
          <p:cNvPr id="3" name="Rectangle 2"/>
          <p:cNvSpPr/>
          <p:nvPr/>
        </p:nvSpPr>
        <p:spPr>
          <a:xfrm>
            <a:off x="3373317" y="301825"/>
            <a:ext cx="4903300" cy="111377"/>
          </a:xfrm>
          <a:prstGeom prst="rect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908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24694" y="301825"/>
            <a:ext cx="474592" cy="111377"/>
          </a:xfrm>
          <a:prstGeom prst="rect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908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val 4"/>
          <p:cNvSpPr/>
          <p:nvPr/>
        </p:nvSpPr>
        <p:spPr>
          <a:xfrm>
            <a:off x="8246839" y="161640"/>
            <a:ext cx="363666" cy="363666"/>
          </a:xfrm>
          <a:prstGeom prst="ellipse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908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8276617" y="294025"/>
            <a:ext cx="333888" cy="118610"/>
          </a:xfrm>
          <a:prstGeom prst="rect">
            <a:avLst/>
          </a:prstGeom>
        </p:spPr>
        <p:txBody>
          <a:bodyPr vert="horz" lIns="78163" tIns="39081" rIns="78163" bIns="39081" rtlCol="0">
            <a:noAutofit/>
          </a:bodyPr>
          <a:lstStyle>
            <a:lvl1pPr marL="293111" indent="-293111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74" indent="-244259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036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7851" indent="-195407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8666" indent="-195407" algn="l" defTabSz="390815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9480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0295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1109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21924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39081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otham Medium"/>
                <a:ea typeface="+mn-ea"/>
                <a:cs typeface="Gotham Medium"/>
              </a:rPr>
              <a:t>1</a:t>
            </a:r>
            <a:r>
              <a:rPr lang="tr-TR" sz="1400" baseline="30000" dirty="0">
                <a:solidFill>
                  <a:prstClr val="white"/>
                </a:solidFill>
                <a:latin typeface="Gotham Medium"/>
                <a:cs typeface="Gotham Medium"/>
              </a:rPr>
              <a:t>2</a:t>
            </a:r>
            <a:endParaRPr kumimoji="0" lang="tr-TR" sz="1400" b="0" i="0" u="none" strike="noStrike" kern="1200" cap="none" spc="0" normalizeH="0" baseline="30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otham Medium"/>
              <a:ea typeface="+mn-ea"/>
              <a:cs typeface="Gotham Medium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325" y="3806825"/>
            <a:ext cx="1298575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Grafik 7">
            <a:extLst>
              <a:ext uri="{FF2B5EF4-FFF2-40B4-BE49-F238E27FC236}">
                <a16:creationId xmlns:a16="http://schemas.microsoft.com/office/drawing/2014/main" id="{8A64BA14-9D63-4496-B89A-D96F9EC86A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250110"/>
              </p:ext>
            </p:extLst>
          </p:nvPr>
        </p:nvGraphicFramePr>
        <p:xfrm>
          <a:off x="-24694" y="420435"/>
          <a:ext cx="9022644" cy="4261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40195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5"/>
          <p:cNvSpPr txBox="1">
            <a:spLocks/>
          </p:cNvSpPr>
          <p:nvPr/>
        </p:nvSpPr>
        <p:spPr>
          <a:xfrm>
            <a:off x="449898" y="294025"/>
            <a:ext cx="3012939" cy="119360"/>
          </a:xfrm>
          <a:prstGeom prst="rect">
            <a:avLst/>
          </a:prstGeom>
        </p:spPr>
        <p:txBody>
          <a:bodyPr vert="horz" lIns="78163" tIns="39081" rIns="78163" bIns="39081" rtlCol="0">
            <a:noAutofit/>
          </a:bodyPr>
          <a:lstStyle>
            <a:lvl1pPr marL="293111" indent="-293111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74" indent="-244259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036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7851" indent="-195407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8666" indent="-195407" algn="l" defTabSz="390815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9480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0295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1109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21924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aseline="30000" dirty="0">
                <a:latin typeface="Gotham Book"/>
                <a:cs typeface="Gotham Book"/>
              </a:rPr>
              <a:t>OCAK-ŞUBAT 2024</a:t>
            </a:r>
            <a:r>
              <a:rPr lang="en-US" sz="1400" baseline="30000" dirty="0">
                <a:latin typeface="Gotham Book"/>
                <a:cs typeface="Gotham Book"/>
              </a:rPr>
              <a:t> </a:t>
            </a:r>
            <a:r>
              <a:rPr lang="tr-TR" sz="1400" baseline="30000" dirty="0">
                <a:latin typeface="Gotham Book"/>
                <a:cs typeface="Gotham Book"/>
              </a:rPr>
              <a:t>DÖNEMİ İHRACAT RAKAMLARI</a:t>
            </a:r>
          </a:p>
        </p:txBody>
      </p:sp>
      <p:sp>
        <p:nvSpPr>
          <p:cNvPr id="3" name="Rectangle 2"/>
          <p:cNvSpPr/>
          <p:nvPr/>
        </p:nvSpPr>
        <p:spPr>
          <a:xfrm>
            <a:off x="3373317" y="301825"/>
            <a:ext cx="4903300" cy="111377"/>
          </a:xfrm>
          <a:prstGeom prst="rect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24694" y="301825"/>
            <a:ext cx="474592" cy="111377"/>
          </a:xfrm>
          <a:prstGeom prst="rect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246839" y="161640"/>
            <a:ext cx="363666" cy="363666"/>
          </a:xfrm>
          <a:prstGeom prst="ellipse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8276617" y="294025"/>
            <a:ext cx="333888" cy="118610"/>
          </a:xfrm>
          <a:prstGeom prst="rect">
            <a:avLst/>
          </a:prstGeom>
        </p:spPr>
        <p:txBody>
          <a:bodyPr vert="horz" lIns="78163" tIns="39081" rIns="78163" bIns="39081" rtlCol="0">
            <a:noAutofit/>
          </a:bodyPr>
          <a:lstStyle>
            <a:lvl1pPr marL="293111" indent="-293111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74" indent="-244259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036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7851" indent="-195407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8666" indent="-195407" algn="l" defTabSz="390815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9480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0295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1109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21924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400" baseline="30000" dirty="0">
                <a:solidFill>
                  <a:schemeClr val="bg1"/>
                </a:solidFill>
                <a:latin typeface="Gotham Medium"/>
                <a:cs typeface="Gotham Medium"/>
              </a:rPr>
              <a:t>1</a:t>
            </a:r>
            <a:r>
              <a:rPr lang="tr-TR" sz="1400" baseline="30000" dirty="0">
                <a:solidFill>
                  <a:schemeClr val="bg1"/>
                </a:solidFill>
                <a:latin typeface="Gotham Medium"/>
                <a:cs typeface="Gotham Medium"/>
              </a:rPr>
              <a:t>3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12602" y="413385"/>
            <a:ext cx="8652680" cy="561836"/>
          </a:xfrm>
          <a:prstGeom prst="rect">
            <a:avLst/>
          </a:prstGeom>
        </p:spPr>
        <p:txBody>
          <a:bodyPr/>
          <a:lstStyle>
            <a:lvl1pPr algn="ctr" defTabSz="390815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8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tr-TR" sz="18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325" y="3806825"/>
            <a:ext cx="1298575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Grafik 7">
            <a:extLst>
              <a:ext uri="{FF2B5EF4-FFF2-40B4-BE49-F238E27FC236}">
                <a16:creationId xmlns:a16="http://schemas.microsoft.com/office/drawing/2014/main" id="{30B657F9-BF98-4A42-9513-1E4E919FC6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3716668"/>
              </p:ext>
            </p:extLst>
          </p:nvPr>
        </p:nvGraphicFramePr>
        <p:xfrm>
          <a:off x="-24694" y="412635"/>
          <a:ext cx="8997950" cy="4261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27113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9024" y="3781925"/>
            <a:ext cx="1295400" cy="1244600"/>
          </a:xfrm>
          <a:prstGeom prst="rect">
            <a:avLst/>
          </a:prstGeom>
        </p:spPr>
      </p:pic>
      <p:sp>
        <p:nvSpPr>
          <p:cNvPr id="2" name="Content Placeholder 5"/>
          <p:cNvSpPr txBox="1">
            <a:spLocks/>
          </p:cNvSpPr>
          <p:nvPr/>
        </p:nvSpPr>
        <p:spPr>
          <a:xfrm>
            <a:off x="449898" y="294025"/>
            <a:ext cx="3012939" cy="237220"/>
          </a:xfrm>
          <a:prstGeom prst="rect">
            <a:avLst/>
          </a:prstGeom>
        </p:spPr>
        <p:txBody>
          <a:bodyPr vert="horz" lIns="78163" tIns="39081" rIns="78163" bIns="39081" rtlCol="0">
            <a:noAutofit/>
          </a:bodyPr>
          <a:lstStyle>
            <a:lvl1pPr marL="293111" indent="-293111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74" indent="-244259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036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7851" indent="-195407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8666" indent="-195407" algn="l" defTabSz="390815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9480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0295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1109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21924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aseline="30000" dirty="0">
                <a:latin typeface="Gotham Book"/>
                <a:cs typeface="Gotham Book"/>
              </a:rPr>
              <a:t>OCAK-MART 2024</a:t>
            </a:r>
            <a:r>
              <a:rPr lang="en-US" sz="1400" baseline="30000" dirty="0">
                <a:latin typeface="Gotham Book"/>
                <a:cs typeface="Gotham Book"/>
              </a:rPr>
              <a:t> </a:t>
            </a:r>
            <a:r>
              <a:rPr lang="tr-TR" sz="1400" baseline="30000" dirty="0">
                <a:latin typeface="Gotham Book"/>
                <a:cs typeface="Gotham Book"/>
              </a:rPr>
              <a:t>DÖNEMİ İHRACAT RAKAMLARI</a:t>
            </a:r>
          </a:p>
        </p:txBody>
      </p:sp>
      <p:sp>
        <p:nvSpPr>
          <p:cNvPr id="3" name="Rectangle 2"/>
          <p:cNvSpPr/>
          <p:nvPr/>
        </p:nvSpPr>
        <p:spPr>
          <a:xfrm>
            <a:off x="3373317" y="301825"/>
            <a:ext cx="4903300" cy="111377"/>
          </a:xfrm>
          <a:prstGeom prst="rect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24694" y="301825"/>
            <a:ext cx="474592" cy="111377"/>
          </a:xfrm>
          <a:prstGeom prst="rect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246839" y="161640"/>
            <a:ext cx="363666" cy="363666"/>
          </a:xfrm>
          <a:prstGeom prst="ellipse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8259906" y="277313"/>
            <a:ext cx="333888" cy="237220"/>
          </a:xfrm>
          <a:prstGeom prst="rect">
            <a:avLst/>
          </a:prstGeom>
        </p:spPr>
        <p:txBody>
          <a:bodyPr vert="horz" lIns="78163" tIns="39081" rIns="78163" bIns="39081" rtlCol="0">
            <a:noAutofit/>
          </a:bodyPr>
          <a:lstStyle>
            <a:lvl1pPr marL="293111" indent="-293111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74" indent="-244259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036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7851" indent="-195407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8666" indent="-195407" algn="l" defTabSz="390815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9480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0295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1109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21924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400" baseline="30000" dirty="0">
                <a:solidFill>
                  <a:schemeClr val="bg1"/>
                </a:solidFill>
                <a:latin typeface="Gotham Medium"/>
                <a:cs typeface="Gotham Medium"/>
              </a:rPr>
              <a:t>1</a:t>
            </a:r>
            <a:r>
              <a:rPr lang="tr-TR" sz="1400" baseline="30000" dirty="0">
                <a:solidFill>
                  <a:schemeClr val="bg1"/>
                </a:solidFill>
                <a:latin typeface="Gotham Medium"/>
                <a:cs typeface="Gotham Medium"/>
              </a:rPr>
              <a:t>5</a:t>
            </a:r>
          </a:p>
        </p:txBody>
      </p:sp>
      <p:sp>
        <p:nvSpPr>
          <p:cNvPr id="8" name="Rectangle 7"/>
          <p:cNvSpPr/>
          <p:nvPr/>
        </p:nvSpPr>
        <p:spPr>
          <a:xfrm>
            <a:off x="486023" y="400380"/>
            <a:ext cx="77969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>
                <a:solidFill>
                  <a:schemeClr val="tx2"/>
                </a:solidFill>
              </a:rPr>
              <a:t>Türkiye'nin Isıtma Sistem ve Elemanları İhracatında Başlıca Ülkeler</a:t>
            </a:r>
            <a:br>
              <a:rPr lang="tr-TR" sz="2000" b="1" dirty="0">
                <a:solidFill>
                  <a:schemeClr val="tx2"/>
                </a:solidFill>
              </a:rPr>
            </a:br>
            <a:r>
              <a:rPr lang="tr-TR" sz="2000" b="1" dirty="0">
                <a:solidFill>
                  <a:schemeClr val="tx2"/>
                </a:solidFill>
              </a:rPr>
              <a:t> (OCAK-MART </a:t>
            </a:r>
            <a:r>
              <a:rPr lang="en-US" sz="2000" b="1" dirty="0">
                <a:solidFill>
                  <a:schemeClr val="tx2"/>
                </a:solidFill>
              </a:rPr>
              <a:t>202</a:t>
            </a:r>
            <a:r>
              <a:rPr lang="tr-TR" sz="2000" b="1" dirty="0">
                <a:solidFill>
                  <a:schemeClr val="tx2"/>
                </a:solidFill>
              </a:rPr>
              <a:t>4)</a:t>
            </a:r>
            <a:endParaRPr lang="tr-TR" sz="2000" dirty="0"/>
          </a:p>
        </p:txBody>
      </p:sp>
      <p:graphicFrame>
        <p:nvGraphicFramePr>
          <p:cNvPr id="10" name="Chart 1">
            <a:extLst>
              <a:ext uri="{FF2B5EF4-FFF2-40B4-BE49-F238E27FC236}">
                <a16:creationId xmlns:a16="http://schemas.microsoft.com/office/drawing/2014/main" id="{1E5DF80F-660B-4A63-D816-0B54292E98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1505298"/>
              </p:ext>
            </p:extLst>
          </p:nvPr>
        </p:nvGraphicFramePr>
        <p:xfrm>
          <a:off x="-24693" y="1044054"/>
          <a:ext cx="9022643" cy="3576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991558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5"/>
          <p:cNvSpPr txBox="1">
            <a:spLocks/>
          </p:cNvSpPr>
          <p:nvPr/>
        </p:nvSpPr>
        <p:spPr>
          <a:xfrm>
            <a:off x="449898" y="294025"/>
            <a:ext cx="3012939" cy="237220"/>
          </a:xfrm>
          <a:prstGeom prst="rect">
            <a:avLst/>
          </a:prstGeom>
        </p:spPr>
        <p:txBody>
          <a:bodyPr vert="horz" lIns="78163" tIns="39081" rIns="78163" bIns="39081" rtlCol="0">
            <a:noAutofit/>
          </a:bodyPr>
          <a:lstStyle>
            <a:lvl1pPr marL="293111" indent="-293111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74" indent="-244259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036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7851" indent="-195407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8666" indent="-195407" algn="l" defTabSz="390815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9480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0295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1109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21924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aseline="30000" dirty="0">
                <a:latin typeface="Gotham Book"/>
                <a:cs typeface="Gotham Book"/>
              </a:rPr>
              <a:t>OCAK-MART 2024 DÖNEMİ İHRACAT RAKAMLARI</a:t>
            </a:r>
          </a:p>
        </p:txBody>
      </p:sp>
      <p:sp>
        <p:nvSpPr>
          <p:cNvPr id="3" name="Rectangle 2"/>
          <p:cNvSpPr/>
          <p:nvPr/>
        </p:nvSpPr>
        <p:spPr>
          <a:xfrm>
            <a:off x="3373317" y="301825"/>
            <a:ext cx="4903300" cy="111377"/>
          </a:xfrm>
          <a:prstGeom prst="rect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24694" y="301825"/>
            <a:ext cx="474592" cy="111377"/>
          </a:xfrm>
          <a:prstGeom prst="rect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246839" y="161640"/>
            <a:ext cx="363666" cy="363666"/>
          </a:xfrm>
          <a:prstGeom prst="ellipse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1037" y="3795805"/>
            <a:ext cx="1295400" cy="1244600"/>
          </a:xfrm>
          <a:prstGeom prst="rect">
            <a:avLst/>
          </a:prstGeom>
        </p:spPr>
      </p:pic>
      <p:sp>
        <p:nvSpPr>
          <p:cNvPr id="7" name="Content Placeholder 5"/>
          <p:cNvSpPr txBox="1">
            <a:spLocks/>
          </p:cNvSpPr>
          <p:nvPr/>
        </p:nvSpPr>
        <p:spPr>
          <a:xfrm>
            <a:off x="8259906" y="277313"/>
            <a:ext cx="333888" cy="237220"/>
          </a:xfrm>
          <a:prstGeom prst="rect">
            <a:avLst/>
          </a:prstGeom>
        </p:spPr>
        <p:txBody>
          <a:bodyPr vert="horz" lIns="78163" tIns="39081" rIns="78163" bIns="39081" rtlCol="0">
            <a:noAutofit/>
          </a:bodyPr>
          <a:lstStyle>
            <a:lvl1pPr marL="293111" indent="-293111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74" indent="-244259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036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7851" indent="-195407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8666" indent="-195407" algn="l" defTabSz="390815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9480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0295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1109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21924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tr-TR" sz="1400" baseline="30000" dirty="0">
                <a:solidFill>
                  <a:schemeClr val="bg1"/>
                </a:solidFill>
                <a:latin typeface="Gotham Medium"/>
                <a:cs typeface="Gotham Medium"/>
              </a:rPr>
              <a:t>16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49898" y="514533"/>
            <a:ext cx="8229600" cy="56998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390815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000" b="1" dirty="0">
                <a:solidFill>
                  <a:schemeClr val="tx2"/>
                </a:solidFill>
              </a:rPr>
              <a:t>Türkiye'nin Soğutma Sistem ve Elemanlarında Başlıca Ülkeler </a:t>
            </a:r>
            <a:br>
              <a:rPr lang="tr-TR" sz="2000" b="1" dirty="0">
                <a:solidFill>
                  <a:schemeClr val="tx2"/>
                </a:solidFill>
              </a:rPr>
            </a:br>
            <a:r>
              <a:rPr lang="tr-TR" sz="2000" b="1" dirty="0">
                <a:solidFill>
                  <a:schemeClr val="tx2"/>
                </a:solidFill>
              </a:rPr>
              <a:t>(OCAK-MART 2024)</a:t>
            </a:r>
          </a:p>
        </p:txBody>
      </p:sp>
      <p:graphicFrame>
        <p:nvGraphicFramePr>
          <p:cNvPr id="9" name="Chart 7">
            <a:extLst>
              <a:ext uri="{FF2B5EF4-FFF2-40B4-BE49-F238E27FC236}">
                <a16:creationId xmlns:a16="http://schemas.microsoft.com/office/drawing/2014/main" id="{3C19E907-52A2-71AC-36D3-7FC67EC829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7342407"/>
              </p:ext>
            </p:extLst>
          </p:nvPr>
        </p:nvGraphicFramePr>
        <p:xfrm>
          <a:off x="-1" y="1009933"/>
          <a:ext cx="8997951" cy="3596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85895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5"/>
          <p:cNvSpPr txBox="1">
            <a:spLocks/>
          </p:cNvSpPr>
          <p:nvPr/>
        </p:nvSpPr>
        <p:spPr>
          <a:xfrm>
            <a:off x="449898" y="294025"/>
            <a:ext cx="3012939" cy="237220"/>
          </a:xfrm>
          <a:prstGeom prst="rect">
            <a:avLst/>
          </a:prstGeom>
        </p:spPr>
        <p:txBody>
          <a:bodyPr vert="horz" lIns="78163" tIns="39081" rIns="78163" bIns="39081" rtlCol="0">
            <a:noAutofit/>
          </a:bodyPr>
          <a:lstStyle>
            <a:lvl1pPr marL="293111" indent="-293111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74" indent="-244259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036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7851" indent="-195407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8666" indent="-195407" algn="l" defTabSz="390815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9480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0295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1109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21924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aseline="30000" dirty="0">
                <a:latin typeface="Gotham Book"/>
                <a:cs typeface="Gotham Book"/>
              </a:rPr>
              <a:t>OCAK- MART 2024 DÖNEMİ İHRACAT RAKAMLARI</a:t>
            </a:r>
          </a:p>
        </p:txBody>
      </p:sp>
      <p:sp>
        <p:nvSpPr>
          <p:cNvPr id="3" name="Rectangle 2"/>
          <p:cNvSpPr/>
          <p:nvPr/>
        </p:nvSpPr>
        <p:spPr>
          <a:xfrm>
            <a:off x="3373317" y="301825"/>
            <a:ext cx="4903300" cy="111377"/>
          </a:xfrm>
          <a:prstGeom prst="rect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24694" y="301825"/>
            <a:ext cx="474592" cy="111377"/>
          </a:xfrm>
          <a:prstGeom prst="rect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276617" y="150867"/>
            <a:ext cx="363666" cy="363666"/>
          </a:xfrm>
          <a:prstGeom prst="ellipse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1037" y="3795805"/>
            <a:ext cx="1295400" cy="1244600"/>
          </a:xfrm>
          <a:prstGeom prst="rect">
            <a:avLst/>
          </a:prstGeom>
        </p:spPr>
      </p:pic>
      <p:sp>
        <p:nvSpPr>
          <p:cNvPr id="7" name="Content Placeholder 5"/>
          <p:cNvSpPr txBox="1">
            <a:spLocks/>
          </p:cNvSpPr>
          <p:nvPr/>
        </p:nvSpPr>
        <p:spPr>
          <a:xfrm>
            <a:off x="8259906" y="277313"/>
            <a:ext cx="333888" cy="237220"/>
          </a:xfrm>
          <a:prstGeom prst="rect">
            <a:avLst/>
          </a:prstGeom>
        </p:spPr>
        <p:txBody>
          <a:bodyPr vert="horz" lIns="78163" tIns="39081" rIns="78163" bIns="39081" rtlCol="0">
            <a:noAutofit/>
          </a:bodyPr>
          <a:lstStyle>
            <a:lvl1pPr marL="293111" indent="-293111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74" indent="-244259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036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7851" indent="-195407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8666" indent="-195407" algn="l" defTabSz="390815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9480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0295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1109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21924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tr-TR" sz="1400" baseline="30000" dirty="0">
                <a:solidFill>
                  <a:schemeClr val="bg1"/>
                </a:solidFill>
                <a:latin typeface="Gotham Medium"/>
                <a:cs typeface="Gotham Medium"/>
              </a:rPr>
              <a:t>17</a:t>
            </a:r>
          </a:p>
        </p:txBody>
      </p:sp>
      <p:sp>
        <p:nvSpPr>
          <p:cNvPr id="8" name="Rectangle 7"/>
          <p:cNvSpPr/>
          <p:nvPr/>
        </p:nvSpPr>
        <p:spPr>
          <a:xfrm>
            <a:off x="449899" y="432435"/>
            <a:ext cx="779694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900" b="1" dirty="0">
                <a:solidFill>
                  <a:schemeClr val="tx2"/>
                </a:solidFill>
              </a:rPr>
              <a:t>Türkiye'nin Klima Sistem ve Elemanları İhracatında Başlıca Ülkeler</a:t>
            </a:r>
            <a:br>
              <a:rPr lang="tr-TR" sz="1900" b="1" dirty="0">
                <a:solidFill>
                  <a:schemeClr val="tx2"/>
                </a:solidFill>
              </a:rPr>
            </a:br>
            <a:r>
              <a:rPr lang="tr-TR" sz="1900" b="1" dirty="0">
                <a:solidFill>
                  <a:schemeClr val="tx2"/>
                </a:solidFill>
              </a:rPr>
              <a:t>(OCAK-MART 2024)</a:t>
            </a:r>
            <a:endParaRPr lang="tr-TR" sz="1900" dirty="0"/>
          </a:p>
        </p:txBody>
      </p:sp>
      <p:graphicFrame>
        <p:nvGraphicFramePr>
          <p:cNvPr id="12" name="Chart 2">
            <a:extLst>
              <a:ext uri="{FF2B5EF4-FFF2-40B4-BE49-F238E27FC236}">
                <a16:creationId xmlns:a16="http://schemas.microsoft.com/office/drawing/2014/main" id="{ED2C4963-19A5-27A8-2021-C8C6CDD970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5847622"/>
              </p:ext>
            </p:extLst>
          </p:nvPr>
        </p:nvGraphicFramePr>
        <p:xfrm>
          <a:off x="0" y="1026081"/>
          <a:ext cx="8948556" cy="3601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85895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5"/>
          <p:cNvSpPr txBox="1">
            <a:spLocks/>
          </p:cNvSpPr>
          <p:nvPr/>
        </p:nvSpPr>
        <p:spPr>
          <a:xfrm>
            <a:off x="449899" y="301825"/>
            <a:ext cx="3012939" cy="237220"/>
          </a:xfrm>
          <a:prstGeom prst="rect">
            <a:avLst/>
          </a:prstGeom>
        </p:spPr>
        <p:txBody>
          <a:bodyPr vert="horz" lIns="78163" tIns="39081" rIns="78163" bIns="39081" rtlCol="0">
            <a:noAutofit/>
          </a:bodyPr>
          <a:lstStyle>
            <a:lvl1pPr marL="293111" indent="-293111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74" indent="-244259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036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7851" indent="-195407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8666" indent="-195407" algn="l" defTabSz="390815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9480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0295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1109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21924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aseline="30000" dirty="0">
                <a:latin typeface="Gotham Book"/>
                <a:cs typeface="Gotham Book"/>
              </a:rPr>
              <a:t>OCAK-MART 2024 DÖNEMİ İHRACAT RAKAMLARI</a:t>
            </a:r>
          </a:p>
        </p:txBody>
      </p:sp>
      <p:sp>
        <p:nvSpPr>
          <p:cNvPr id="3" name="Rectangle 2"/>
          <p:cNvSpPr/>
          <p:nvPr/>
        </p:nvSpPr>
        <p:spPr>
          <a:xfrm>
            <a:off x="3373317" y="301825"/>
            <a:ext cx="4903300" cy="111377"/>
          </a:xfrm>
          <a:prstGeom prst="rect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24694" y="301825"/>
            <a:ext cx="474592" cy="111377"/>
          </a:xfrm>
          <a:prstGeom prst="rect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246839" y="161640"/>
            <a:ext cx="363666" cy="363666"/>
          </a:xfrm>
          <a:prstGeom prst="ellipse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1037" y="3795805"/>
            <a:ext cx="1295400" cy="1244600"/>
          </a:xfrm>
          <a:prstGeom prst="rect">
            <a:avLst/>
          </a:prstGeom>
        </p:spPr>
      </p:pic>
      <p:sp>
        <p:nvSpPr>
          <p:cNvPr id="7" name="Content Placeholder 5"/>
          <p:cNvSpPr txBox="1">
            <a:spLocks/>
          </p:cNvSpPr>
          <p:nvPr/>
        </p:nvSpPr>
        <p:spPr>
          <a:xfrm>
            <a:off x="8259906" y="277313"/>
            <a:ext cx="333888" cy="237220"/>
          </a:xfrm>
          <a:prstGeom prst="rect">
            <a:avLst/>
          </a:prstGeom>
        </p:spPr>
        <p:txBody>
          <a:bodyPr vert="horz" lIns="78163" tIns="39081" rIns="78163" bIns="39081" rtlCol="0">
            <a:noAutofit/>
          </a:bodyPr>
          <a:lstStyle>
            <a:lvl1pPr marL="293111" indent="-293111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74" indent="-244259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036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7851" indent="-195407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8666" indent="-195407" algn="l" defTabSz="390815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9480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0295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1109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21924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tr-TR" sz="1400" baseline="30000" dirty="0">
                <a:solidFill>
                  <a:schemeClr val="bg1"/>
                </a:solidFill>
                <a:latin typeface="Gotham Medium"/>
                <a:cs typeface="Gotham Medium"/>
              </a:rPr>
              <a:t>18</a:t>
            </a:r>
          </a:p>
        </p:txBody>
      </p:sp>
      <p:sp>
        <p:nvSpPr>
          <p:cNvPr id="8" name="Rectangle 7"/>
          <p:cNvSpPr/>
          <p:nvPr/>
        </p:nvSpPr>
        <p:spPr>
          <a:xfrm>
            <a:off x="449899" y="413202"/>
            <a:ext cx="77969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>
                <a:solidFill>
                  <a:schemeClr val="tx2"/>
                </a:solidFill>
              </a:rPr>
              <a:t>Türkiye'nin Tesisat Sistem ve Elemanları İhracatında Başlıca Ülkeler</a:t>
            </a:r>
            <a:br>
              <a:rPr lang="tr-TR" sz="2000" b="1" dirty="0">
                <a:solidFill>
                  <a:schemeClr val="tx2"/>
                </a:solidFill>
              </a:rPr>
            </a:br>
            <a:r>
              <a:rPr lang="tr-TR" sz="2000" b="1" dirty="0">
                <a:solidFill>
                  <a:schemeClr val="tx2"/>
                </a:solidFill>
              </a:rPr>
              <a:t>(OCAK-MART 2024)</a:t>
            </a:r>
            <a:endParaRPr lang="tr-TR" sz="2000" dirty="0"/>
          </a:p>
        </p:txBody>
      </p:sp>
      <p:graphicFrame>
        <p:nvGraphicFramePr>
          <p:cNvPr id="11" name="Chart 2">
            <a:extLst>
              <a:ext uri="{FF2B5EF4-FFF2-40B4-BE49-F238E27FC236}">
                <a16:creationId xmlns:a16="http://schemas.microsoft.com/office/drawing/2014/main" id="{F34BE587-1900-3832-79E9-065C124DBD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1889075"/>
              </p:ext>
            </p:extLst>
          </p:nvPr>
        </p:nvGraphicFramePr>
        <p:xfrm>
          <a:off x="-1" y="1026082"/>
          <a:ext cx="8997951" cy="3655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85895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5"/>
          <p:cNvSpPr txBox="1">
            <a:spLocks/>
          </p:cNvSpPr>
          <p:nvPr/>
        </p:nvSpPr>
        <p:spPr>
          <a:xfrm>
            <a:off x="449898" y="301825"/>
            <a:ext cx="3012939" cy="237220"/>
          </a:xfrm>
          <a:prstGeom prst="rect">
            <a:avLst/>
          </a:prstGeom>
        </p:spPr>
        <p:txBody>
          <a:bodyPr vert="horz" lIns="78163" tIns="39081" rIns="78163" bIns="39081" rtlCol="0">
            <a:noAutofit/>
          </a:bodyPr>
          <a:lstStyle>
            <a:lvl1pPr marL="293111" indent="-293111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74" indent="-244259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036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7851" indent="-195407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8666" indent="-195407" algn="l" defTabSz="390815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9480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0295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1109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21924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aseline="30000" dirty="0">
                <a:latin typeface="Gotham Book"/>
                <a:cs typeface="Gotham Book"/>
              </a:rPr>
              <a:t>OCAK-MART 2024 DÖNEMİ İHRACAT RAKAMLARI</a:t>
            </a:r>
          </a:p>
        </p:txBody>
      </p:sp>
      <p:sp>
        <p:nvSpPr>
          <p:cNvPr id="3" name="Rectangle 2"/>
          <p:cNvSpPr/>
          <p:nvPr/>
        </p:nvSpPr>
        <p:spPr>
          <a:xfrm>
            <a:off x="3373317" y="301825"/>
            <a:ext cx="4903300" cy="111377"/>
          </a:xfrm>
          <a:prstGeom prst="rect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24694" y="301825"/>
            <a:ext cx="474592" cy="111377"/>
          </a:xfrm>
          <a:prstGeom prst="rect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246839" y="161640"/>
            <a:ext cx="363666" cy="363666"/>
          </a:xfrm>
          <a:prstGeom prst="ellipse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1037" y="3795805"/>
            <a:ext cx="1295400" cy="1244600"/>
          </a:xfrm>
          <a:prstGeom prst="rect">
            <a:avLst/>
          </a:prstGeom>
        </p:spPr>
      </p:pic>
      <p:sp>
        <p:nvSpPr>
          <p:cNvPr id="7" name="Content Placeholder 5"/>
          <p:cNvSpPr txBox="1">
            <a:spLocks/>
          </p:cNvSpPr>
          <p:nvPr/>
        </p:nvSpPr>
        <p:spPr>
          <a:xfrm>
            <a:off x="8259906" y="277313"/>
            <a:ext cx="333888" cy="237220"/>
          </a:xfrm>
          <a:prstGeom prst="rect">
            <a:avLst/>
          </a:prstGeom>
        </p:spPr>
        <p:txBody>
          <a:bodyPr vert="horz" lIns="78163" tIns="39081" rIns="78163" bIns="39081" rtlCol="0">
            <a:noAutofit/>
          </a:bodyPr>
          <a:lstStyle>
            <a:lvl1pPr marL="293111" indent="-293111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74" indent="-244259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036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7851" indent="-195407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8666" indent="-195407" algn="l" defTabSz="390815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9480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0295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1109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21924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tr-TR" sz="1400" baseline="30000" dirty="0">
                <a:solidFill>
                  <a:schemeClr val="bg1"/>
                </a:solidFill>
                <a:latin typeface="Gotham Medium"/>
                <a:cs typeface="Gotham Medium"/>
              </a:rPr>
              <a:t>19</a:t>
            </a:r>
          </a:p>
        </p:txBody>
      </p:sp>
      <p:sp>
        <p:nvSpPr>
          <p:cNvPr id="8" name="Rectangle 7"/>
          <p:cNvSpPr/>
          <p:nvPr/>
        </p:nvSpPr>
        <p:spPr>
          <a:xfrm>
            <a:off x="308379" y="413385"/>
            <a:ext cx="83811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>
                <a:solidFill>
                  <a:schemeClr val="tx2"/>
                </a:solidFill>
              </a:rPr>
              <a:t>Türkiye'nin Havalandırma Sistem ve Elemanları İhracatında Başlıca Ülkeler</a:t>
            </a:r>
            <a:br>
              <a:rPr lang="tr-TR" sz="2000" b="1" dirty="0">
                <a:solidFill>
                  <a:schemeClr val="tx2"/>
                </a:solidFill>
              </a:rPr>
            </a:br>
            <a:r>
              <a:rPr lang="tr-TR" sz="2000" b="1" dirty="0">
                <a:solidFill>
                  <a:schemeClr val="tx2"/>
                </a:solidFill>
              </a:rPr>
              <a:t>(OCAK-MART 2024)</a:t>
            </a:r>
            <a:endParaRPr lang="tr-TR" sz="2000" dirty="0"/>
          </a:p>
        </p:txBody>
      </p:sp>
      <p:graphicFrame>
        <p:nvGraphicFramePr>
          <p:cNvPr id="9" name="Chart 2">
            <a:extLst>
              <a:ext uri="{FF2B5EF4-FFF2-40B4-BE49-F238E27FC236}">
                <a16:creationId xmlns:a16="http://schemas.microsoft.com/office/drawing/2014/main" id="{E414FF3E-BE42-0D94-7710-F5A5BDCA9F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1021763"/>
              </p:ext>
            </p:extLst>
          </p:nvPr>
        </p:nvGraphicFramePr>
        <p:xfrm>
          <a:off x="1" y="1121270"/>
          <a:ext cx="8997950" cy="3560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85895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5"/>
          <p:cNvSpPr txBox="1">
            <a:spLocks/>
          </p:cNvSpPr>
          <p:nvPr/>
        </p:nvSpPr>
        <p:spPr>
          <a:xfrm>
            <a:off x="449898" y="294025"/>
            <a:ext cx="3012939" cy="237220"/>
          </a:xfrm>
          <a:prstGeom prst="rect">
            <a:avLst/>
          </a:prstGeom>
        </p:spPr>
        <p:txBody>
          <a:bodyPr vert="horz" lIns="78163" tIns="39081" rIns="78163" bIns="39081" rtlCol="0">
            <a:noAutofit/>
          </a:bodyPr>
          <a:lstStyle>
            <a:lvl1pPr marL="293111" indent="-293111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74" indent="-244259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036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7851" indent="-195407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8666" indent="-195407" algn="l" defTabSz="390815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9480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0295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1109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21924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aseline="30000" dirty="0">
                <a:latin typeface="Gotham Book"/>
                <a:cs typeface="Gotham Book"/>
              </a:rPr>
              <a:t>OCAK-MART 2024 DÖNEMİ İHRACAT RAKAMLARI</a:t>
            </a:r>
          </a:p>
        </p:txBody>
      </p:sp>
      <p:sp>
        <p:nvSpPr>
          <p:cNvPr id="3" name="Rectangle 2"/>
          <p:cNvSpPr/>
          <p:nvPr/>
        </p:nvSpPr>
        <p:spPr>
          <a:xfrm>
            <a:off x="3373317" y="301825"/>
            <a:ext cx="4903300" cy="111377"/>
          </a:xfrm>
          <a:prstGeom prst="rect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24694" y="301825"/>
            <a:ext cx="474592" cy="111377"/>
          </a:xfrm>
          <a:prstGeom prst="rect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246839" y="161640"/>
            <a:ext cx="363666" cy="363666"/>
          </a:xfrm>
          <a:prstGeom prst="ellipse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1037" y="3795805"/>
            <a:ext cx="1295400" cy="1244600"/>
          </a:xfrm>
          <a:prstGeom prst="rect">
            <a:avLst/>
          </a:prstGeom>
        </p:spPr>
      </p:pic>
      <p:sp>
        <p:nvSpPr>
          <p:cNvPr id="7" name="Content Placeholder 5"/>
          <p:cNvSpPr txBox="1">
            <a:spLocks/>
          </p:cNvSpPr>
          <p:nvPr/>
        </p:nvSpPr>
        <p:spPr>
          <a:xfrm>
            <a:off x="8259906" y="277313"/>
            <a:ext cx="333888" cy="237220"/>
          </a:xfrm>
          <a:prstGeom prst="rect">
            <a:avLst/>
          </a:prstGeom>
        </p:spPr>
        <p:txBody>
          <a:bodyPr vert="horz" lIns="78163" tIns="39081" rIns="78163" bIns="39081" rtlCol="0">
            <a:noAutofit/>
          </a:bodyPr>
          <a:lstStyle>
            <a:lvl1pPr marL="293111" indent="-293111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74" indent="-244259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036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7851" indent="-195407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8666" indent="-195407" algn="l" defTabSz="390815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9480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0295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1109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21924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tr-TR" sz="1400" baseline="30000" dirty="0">
                <a:solidFill>
                  <a:schemeClr val="bg1"/>
                </a:solidFill>
                <a:latin typeface="Gotham Medium"/>
                <a:cs typeface="Gotham Medium"/>
              </a:rPr>
              <a:t>20</a:t>
            </a:r>
          </a:p>
        </p:txBody>
      </p:sp>
      <p:sp>
        <p:nvSpPr>
          <p:cNvPr id="8" name="Rectangle 7"/>
          <p:cNvSpPr/>
          <p:nvPr/>
        </p:nvSpPr>
        <p:spPr>
          <a:xfrm>
            <a:off x="600504" y="432959"/>
            <a:ext cx="77969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b="1" dirty="0">
                <a:solidFill>
                  <a:schemeClr val="tx2"/>
                </a:solidFill>
              </a:rPr>
              <a:t>Türkiye'nin Yalıtım Malzemeleri İhracatında Başlıca Ülkeler </a:t>
            </a:r>
            <a:br>
              <a:rPr lang="tr-TR" sz="2000" b="1" dirty="0">
                <a:solidFill>
                  <a:schemeClr val="tx2"/>
                </a:solidFill>
              </a:rPr>
            </a:br>
            <a:r>
              <a:rPr lang="tr-TR" sz="2000" b="1" dirty="0">
                <a:solidFill>
                  <a:schemeClr val="tx2"/>
                </a:solidFill>
              </a:rPr>
              <a:t>(OCAK-MART 2024)</a:t>
            </a:r>
            <a:endParaRPr lang="tr-TR" sz="2000" dirty="0"/>
          </a:p>
        </p:txBody>
      </p:sp>
      <p:graphicFrame>
        <p:nvGraphicFramePr>
          <p:cNvPr id="9" name="Chart 1">
            <a:extLst>
              <a:ext uri="{FF2B5EF4-FFF2-40B4-BE49-F238E27FC236}">
                <a16:creationId xmlns:a16="http://schemas.microsoft.com/office/drawing/2014/main" id="{E8F43313-C5B7-459F-D7B9-2348EA0A02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8074721"/>
              </p:ext>
            </p:extLst>
          </p:nvPr>
        </p:nvGraphicFramePr>
        <p:xfrm>
          <a:off x="143302" y="1084996"/>
          <a:ext cx="8734568" cy="3596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85895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unum_templa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5296"/>
            <a:ext cx="9034019" cy="50391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4288" y="1673281"/>
            <a:ext cx="1452436" cy="1569054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498975" y="2217333"/>
            <a:ext cx="4180163" cy="48094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390815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400" dirty="0">
                <a:latin typeface="Gotham Bold"/>
                <a:cs typeface="Gotham Bold"/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2283205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o 7">
            <a:extLst>
              <a:ext uri="{FF2B5EF4-FFF2-40B4-BE49-F238E27FC236}">
                <a16:creationId xmlns:a16="http://schemas.microsoft.com/office/drawing/2014/main" id="{FAB919D0-1F56-F608-0D5B-505D6C9A8C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74396"/>
              </p:ext>
            </p:extLst>
          </p:nvPr>
        </p:nvGraphicFramePr>
        <p:xfrm>
          <a:off x="0" y="1"/>
          <a:ext cx="8997950" cy="4681538"/>
        </p:xfrm>
        <a:graphic>
          <a:graphicData uri="http://schemas.openxmlformats.org/drawingml/2006/table">
            <a:tbl>
              <a:tblPr/>
              <a:tblGrid>
                <a:gridCol w="2053474">
                  <a:extLst>
                    <a:ext uri="{9D8B030D-6E8A-4147-A177-3AD203B41FA5}">
                      <a16:colId xmlns:a16="http://schemas.microsoft.com/office/drawing/2014/main" val="2132882649"/>
                    </a:ext>
                  </a:extLst>
                </a:gridCol>
                <a:gridCol w="700048">
                  <a:extLst>
                    <a:ext uri="{9D8B030D-6E8A-4147-A177-3AD203B41FA5}">
                      <a16:colId xmlns:a16="http://schemas.microsoft.com/office/drawing/2014/main" val="1365529098"/>
                    </a:ext>
                  </a:extLst>
                </a:gridCol>
                <a:gridCol w="666446">
                  <a:extLst>
                    <a:ext uri="{9D8B030D-6E8A-4147-A177-3AD203B41FA5}">
                      <a16:colId xmlns:a16="http://schemas.microsoft.com/office/drawing/2014/main" val="1910541315"/>
                    </a:ext>
                  </a:extLst>
                </a:gridCol>
                <a:gridCol w="418161">
                  <a:extLst>
                    <a:ext uri="{9D8B030D-6E8A-4147-A177-3AD203B41FA5}">
                      <a16:colId xmlns:a16="http://schemas.microsoft.com/office/drawing/2014/main" val="2040605002"/>
                    </a:ext>
                  </a:extLst>
                </a:gridCol>
                <a:gridCol w="532037">
                  <a:extLst>
                    <a:ext uri="{9D8B030D-6E8A-4147-A177-3AD203B41FA5}">
                      <a16:colId xmlns:a16="http://schemas.microsoft.com/office/drawing/2014/main" val="3869771313"/>
                    </a:ext>
                  </a:extLst>
                </a:gridCol>
                <a:gridCol w="739251">
                  <a:extLst>
                    <a:ext uri="{9D8B030D-6E8A-4147-A177-3AD203B41FA5}">
                      <a16:colId xmlns:a16="http://schemas.microsoft.com/office/drawing/2014/main" val="1569897897"/>
                    </a:ext>
                  </a:extLst>
                </a:gridCol>
                <a:gridCol w="739251">
                  <a:extLst>
                    <a:ext uri="{9D8B030D-6E8A-4147-A177-3AD203B41FA5}">
                      <a16:colId xmlns:a16="http://schemas.microsoft.com/office/drawing/2014/main" val="4039279953"/>
                    </a:ext>
                  </a:extLst>
                </a:gridCol>
                <a:gridCol w="403227">
                  <a:extLst>
                    <a:ext uri="{9D8B030D-6E8A-4147-A177-3AD203B41FA5}">
                      <a16:colId xmlns:a16="http://schemas.microsoft.com/office/drawing/2014/main" val="4064375015"/>
                    </a:ext>
                  </a:extLst>
                </a:gridCol>
                <a:gridCol w="532037">
                  <a:extLst>
                    <a:ext uri="{9D8B030D-6E8A-4147-A177-3AD203B41FA5}">
                      <a16:colId xmlns:a16="http://schemas.microsoft.com/office/drawing/2014/main" val="4080847229"/>
                    </a:ext>
                  </a:extLst>
                </a:gridCol>
                <a:gridCol w="733650">
                  <a:extLst>
                    <a:ext uri="{9D8B030D-6E8A-4147-A177-3AD203B41FA5}">
                      <a16:colId xmlns:a16="http://schemas.microsoft.com/office/drawing/2014/main" val="2982039027"/>
                    </a:ext>
                  </a:extLst>
                </a:gridCol>
                <a:gridCol w="733650">
                  <a:extLst>
                    <a:ext uri="{9D8B030D-6E8A-4147-A177-3AD203B41FA5}">
                      <a16:colId xmlns:a16="http://schemas.microsoft.com/office/drawing/2014/main" val="2889635291"/>
                    </a:ext>
                  </a:extLst>
                </a:gridCol>
                <a:gridCol w="373359">
                  <a:extLst>
                    <a:ext uri="{9D8B030D-6E8A-4147-A177-3AD203B41FA5}">
                      <a16:colId xmlns:a16="http://schemas.microsoft.com/office/drawing/2014/main" val="2548690169"/>
                    </a:ext>
                  </a:extLst>
                </a:gridCol>
                <a:gridCol w="373359">
                  <a:extLst>
                    <a:ext uri="{9D8B030D-6E8A-4147-A177-3AD203B41FA5}">
                      <a16:colId xmlns:a16="http://schemas.microsoft.com/office/drawing/2014/main" val="1487619126"/>
                    </a:ext>
                  </a:extLst>
                </a:gridCol>
              </a:tblGrid>
              <a:tr h="183419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effectLst/>
                          <a:latin typeface="Arial" panose="020B0604020202020204" pitchFamily="34" charset="0"/>
                        </a:rPr>
                        <a:t>SEKTÖREL BAZDA İHRACAT RAKAMLARI -1.000 $ </a:t>
                      </a:r>
                    </a:p>
                  </a:txBody>
                  <a:tcPr marL="3467" marR="3467" marT="3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830288"/>
                  </a:ext>
                </a:extLst>
              </a:tr>
              <a:tr h="125773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1 - 31 MART</a:t>
                      </a:r>
                    </a:p>
                  </a:txBody>
                  <a:tcPr marL="3467" marR="3467" marT="3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OCAK  -  31 MART</a:t>
                      </a:r>
                    </a:p>
                  </a:txBody>
                  <a:tcPr marL="3467" marR="3467" marT="3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SON 12 AYLIK</a:t>
                      </a:r>
                    </a:p>
                  </a:txBody>
                  <a:tcPr marL="3467" marR="3467" marT="3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502256"/>
                  </a:ext>
                </a:extLst>
              </a:tr>
              <a:tr h="209622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SEKTÖRLER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Değişim    ('24/'23)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Pay(24)  (%)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Değişim    ('24/'23)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Pay(24)  (%)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2022 - 2023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2023 - 2024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Değişim    ('24/'23)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Pay(24)  (%)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9862775"/>
                  </a:ext>
                </a:extLst>
              </a:tr>
              <a:tr h="12041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I. TARIM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3.180.657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3.087.472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8.583.103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9.320.706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34.539.861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35.839.578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8547697"/>
                  </a:ext>
                </a:extLst>
              </a:tr>
              <a:tr h="110051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A. BİTKİSEL ÜRÜNLER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2.115.798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2.106.090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5.805.774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6.415.877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22.192.605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24.247.347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8673371"/>
                  </a:ext>
                </a:extLst>
              </a:tr>
              <a:tr h="99571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Hububat, Bakliyat, Yağlı Tohumlar ve Mamulleri 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1.114.279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1.046.207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2.918.090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3.121.889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11.650.492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12.541.443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0706682"/>
                  </a:ext>
                </a:extLst>
              </a:tr>
              <a:tr h="99571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Yaş Meyve ve Sebze  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306.941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277.582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-9,6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939.057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963.595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3.127.949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3.514.888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7515762"/>
                  </a:ext>
                </a:extLst>
              </a:tr>
              <a:tr h="99571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Meyve Sebze Mamulleri 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208.485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241.059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549.629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708.255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2.468.163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2.566.320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4076357"/>
                  </a:ext>
                </a:extLst>
              </a:tr>
              <a:tr h="99571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Kuru Meyve ve Mamulleri  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149.166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158.902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383.124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497.640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1.550.766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1.722.822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1324144"/>
                  </a:ext>
                </a:extLst>
              </a:tr>
              <a:tr h="99571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Fındık ve Mamulleri 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155.778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202.248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453.307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606.041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1.704.881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2.017.161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0366886"/>
                  </a:ext>
                </a:extLst>
              </a:tr>
              <a:tr h="99571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Zeytin ve Zeytinyağı 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91.928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78.790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-14,3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292.427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245.030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-16,2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673.053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824.063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785344"/>
                  </a:ext>
                </a:extLst>
              </a:tr>
              <a:tr h="99571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Tütün 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71.188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83.693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222.096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224.359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877.220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924.552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1440197"/>
                  </a:ext>
                </a:extLst>
              </a:tr>
              <a:tr h="99571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Süs Bitkileri ve Mamulleri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18.032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17.609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48.044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49.067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140.080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136.098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5183351"/>
                  </a:ext>
                </a:extLst>
              </a:tr>
              <a:tr h="110051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B. HAYVANSAL ÜRÜNLER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306.368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302.707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819.856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970.854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3.886.308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3.636.757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1689678"/>
                  </a:ext>
                </a:extLst>
              </a:tr>
              <a:tr h="99571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Su Ürünleri ve Hayvansal Mamuller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306.368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302.707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819.856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970.854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3.886.308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3.636.757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4553640"/>
                  </a:ext>
                </a:extLst>
              </a:tr>
              <a:tr h="110051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C. AĞAÇ VE ORMAN ÜRÜNLERİ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758.490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678.675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-10,5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1.957.473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1.933.975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8.460.948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7.955.474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2567171"/>
                  </a:ext>
                </a:extLst>
              </a:tr>
              <a:tr h="99571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Mobilya, Kağıt ve Orman Ürünleri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758.490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678.675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-10,5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1.957.473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1.933.975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8.460.948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7.955.474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3551998"/>
                  </a:ext>
                </a:extLst>
              </a:tr>
              <a:tr h="120414">
                <a:tc>
                  <a:txBody>
                    <a:bodyPr/>
                    <a:lstStyle/>
                    <a:p>
                      <a:pPr algn="l" fontAlgn="b"/>
                      <a:r>
                        <a:rPr lang="tr-TR" sz="7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II. SANAYİ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17.175.002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16.238.178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-5,5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71,9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44.239.571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44.759.749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184.806.759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181.195.858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5061967"/>
                  </a:ext>
                </a:extLst>
              </a:tr>
              <a:tr h="110051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A. TARIMA DAYALI İŞLENMİŞ ÜRÜNLER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1.381.568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1.211.445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-12,3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3.601.622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3.570.687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14.905.466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14.133.371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-5,2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4014767"/>
                  </a:ext>
                </a:extLst>
              </a:tr>
              <a:tr h="99571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Tekstil ve Hammaddeleri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899.959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817.997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-9,1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2.430.330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2.414.591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10.135.019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9.536.911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-5,9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8256195"/>
                  </a:ext>
                </a:extLst>
              </a:tr>
              <a:tr h="99571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Deri ve Deri Mamulleri 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219.447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146.184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-33,4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568.637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409.533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-28,0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2.123.162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1.700.107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-19,9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3130914"/>
                  </a:ext>
                </a:extLst>
              </a:tr>
              <a:tr h="99571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Halı 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262.162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247.264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-5,7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602.654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746.562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2.647.285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2.896.354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1311484"/>
                  </a:ext>
                </a:extLst>
              </a:tr>
              <a:tr h="110051">
                <a:tc>
                  <a:txBody>
                    <a:bodyPr/>
                    <a:lstStyle/>
                    <a:p>
                      <a:pPr algn="l" fontAlgn="b"/>
                      <a:r>
                        <a:rPr lang="nb-NO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B. KİMYEVİ MADDELER VE MAM.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2.881.669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3.044.790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7.445.168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8.019.100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33.390.974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31.082.848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0623301"/>
                  </a:ext>
                </a:extLst>
              </a:tr>
              <a:tr h="99571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Kimyevi Maddeler ve Mamulleri  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2.881.669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3.044.790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7.445.168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8.019.100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33.390.974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31.082.848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1031187"/>
                  </a:ext>
                </a:extLst>
              </a:tr>
              <a:tr h="110051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C. SANAYİ MAMULLERİ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12.911.764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11.981.943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33.192.782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33.169.962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52,1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136.510.319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135.979.639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52,8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243208"/>
                  </a:ext>
                </a:extLst>
              </a:tr>
              <a:tr h="99571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Hazırgiyim ve Konfeksiyon 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1.989.771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1.618.456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-18,7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5.190.139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4.539.463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-12,5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20.937.695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18.595.051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-11,2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5747137"/>
                  </a:ext>
                </a:extLst>
              </a:tr>
              <a:tr h="99571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Otomotiv Endüstrisi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3.284.632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3.224.521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8.606.767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9.132.431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32.137.781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35.517.111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0507591"/>
                  </a:ext>
                </a:extLst>
              </a:tr>
              <a:tr h="99571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Gemi, Yat ve Hizmetleri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108.586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143.606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178.085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452.189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153,9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1.353.076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2.214.001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63,6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959986"/>
                  </a:ext>
                </a:extLst>
              </a:tr>
              <a:tr h="99571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Elektrik ve Elektronik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1.511.131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1.467.448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-2,9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3.987.578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3.964.707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15.634.098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16.180.916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8789567"/>
                  </a:ext>
                </a:extLst>
              </a:tr>
              <a:tr h="99571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Makine ve Aksamları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1.050.019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1.029.816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2.738.957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2.764.890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10.668.249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11.357.469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641072"/>
                  </a:ext>
                </a:extLst>
              </a:tr>
              <a:tr h="99571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Demir ve Demir Dışı Metaller 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1.224.196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1.081.138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-11,7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3.274.881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3.004.891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-8,2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13.849.770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12.196.916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-11,9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3554927"/>
                  </a:ext>
                </a:extLst>
              </a:tr>
              <a:tr h="99571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Çelik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1.388.525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1.486.676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3.550.238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3.984.117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18.950.635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15.293.610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-19,3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713875"/>
                  </a:ext>
                </a:extLst>
              </a:tr>
              <a:tr h="99571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Çimento Cam Seramik ve Toprak Ürünleri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438.197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389.753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-11,1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1.152.773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1.067.358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-7,4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5.305.111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4.513.666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-14,9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988658"/>
                  </a:ext>
                </a:extLst>
              </a:tr>
              <a:tr h="99571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Mücevher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737.509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533.017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-27,7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1.677.183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1.473.937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-12,1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6.249.253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7.448.603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6034940"/>
                  </a:ext>
                </a:extLst>
              </a:tr>
              <a:tr h="99571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Savunma ve Havacılık Sanayii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505.698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370.654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-26,7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1.071.693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1.002.559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4.488.768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5.476.171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0849971"/>
                  </a:ext>
                </a:extLst>
              </a:tr>
              <a:tr h="99571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İklimlendirme Sanayii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673.501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636.858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-5,4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1.764.489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1.783.420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6.829.935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7.186.125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1339663"/>
                  </a:ext>
                </a:extLst>
              </a:tr>
              <a:tr h="99571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Diğer Sanayi Ürünleri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105.948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-100,0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1265433"/>
                  </a:ext>
                </a:extLst>
              </a:tr>
              <a:tr h="110051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III. MADENCİLİK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478.536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502.218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1.317.099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1.400.245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6.247.980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5.827.904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0631070"/>
                  </a:ext>
                </a:extLst>
              </a:tr>
              <a:tr h="99571">
                <a:tc>
                  <a:txBody>
                    <a:bodyPr/>
                    <a:lstStyle/>
                    <a:p>
                      <a:pPr algn="l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Madencilik Ürünleri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478.536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502.218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1.317.099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1.400.245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6.247.980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5.827.904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-6,7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705923"/>
                  </a:ext>
                </a:extLst>
              </a:tr>
              <a:tr h="110051">
                <a:tc>
                  <a:txBody>
                    <a:bodyPr/>
                    <a:lstStyle/>
                    <a:p>
                      <a:pPr algn="l" fontAlgn="b"/>
                      <a:r>
                        <a:rPr lang="pt-B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 O P L A M (TİM*)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20.834.195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19.827.869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-4,8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87,8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effectLst/>
                          <a:latin typeface="Arial" panose="020B0604020202020204" pitchFamily="34" charset="0"/>
                        </a:rPr>
                        <a:t>54.139.774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effectLst/>
                          <a:latin typeface="Arial" panose="020B0604020202020204" pitchFamily="34" charset="0"/>
                        </a:rPr>
                        <a:t>55.480.700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effectLst/>
                          <a:latin typeface="Arial" panose="020B0604020202020204" pitchFamily="34" charset="0"/>
                        </a:rPr>
                        <a:t>2,5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effectLst/>
                          <a:latin typeface="Arial" panose="020B0604020202020204" pitchFamily="34" charset="0"/>
                        </a:rPr>
                        <a:t>87,2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effectLst/>
                          <a:latin typeface="Arial" panose="020B0604020202020204" pitchFamily="34" charset="0"/>
                        </a:rPr>
                        <a:t>225.594.599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effectLst/>
                          <a:latin typeface="Arial" panose="020B0604020202020204" pitchFamily="34" charset="0"/>
                        </a:rPr>
                        <a:t>222.863.340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effectLst/>
                          <a:latin typeface="Arial" panose="020B0604020202020204" pitchFamily="34" charset="0"/>
                        </a:rPr>
                        <a:t>-1,2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600" b="1" i="0" u="none" strike="noStrike">
                          <a:effectLst/>
                          <a:latin typeface="Arial" panose="020B0604020202020204" pitchFamily="34" charset="0"/>
                        </a:rPr>
                        <a:t>86,5</a:t>
                      </a:r>
                    </a:p>
                  </a:txBody>
                  <a:tcPr marL="3467" marR="3467" marT="346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9996431"/>
                  </a:ext>
                </a:extLst>
              </a:tr>
              <a:tr h="209622">
                <a:tc>
                  <a:txBody>
                    <a:bodyPr/>
                    <a:lstStyle/>
                    <a:p>
                      <a:pPr algn="l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İhracatçı Birlikleri Kaydından Muaf İhracat ile Antrepo ve Serbest Bölgeler Farkı</a:t>
                      </a:r>
                    </a:p>
                  </a:txBody>
                  <a:tcPr marL="3467" marR="3467" marT="3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2.713.704</a:t>
                      </a:r>
                    </a:p>
                  </a:txBody>
                  <a:tcPr marL="3467" marR="3467" marT="3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2.750.379</a:t>
                      </a:r>
                    </a:p>
                  </a:txBody>
                  <a:tcPr marL="3467" marR="3467" marT="3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</a:t>
                      </a:r>
                    </a:p>
                  </a:txBody>
                  <a:tcPr marL="3467" marR="3467" marT="3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12,2</a:t>
                      </a:r>
                    </a:p>
                  </a:txBody>
                  <a:tcPr marL="3467" marR="3467" marT="3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7.278.744</a:t>
                      </a:r>
                    </a:p>
                  </a:txBody>
                  <a:tcPr marL="3467" marR="3467" marT="3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8.175.518</a:t>
                      </a:r>
                    </a:p>
                  </a:txBody>
                  <a:tcPr marL="3467" marR="3467" marT="3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effectLst/>
                          <a:latin typeface="Arial" panose="020B0604020202020204" pitchFamily="34" charset="0"/>
                        </a:rPr>
                        <a:t>12,3</a:t>
                      </a:r>
                    </a:p>
                  </a:txBody>
                  <a:tcPr marL="3467" marR="3467" marT="3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12,8</a:t>
                      </a:r>
                    </a:p>
                  </a:txBody>
                  <a:tcPr marL="3467" marR="3467" marT="3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29.925.948</a:t>
                      </a:r>
                    </a:p>
                  </a:txBody>
                  <a:tcPr marL="3467" marR="3467" marT="3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34.815.140</a:t>
                      </a:r>
                    </a:p>
                  </a:txBody>
                  <a:tcPr marL="3467" marR="3467" marT="3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effectLst/>
                          <a:latin typeface="Arial" panose="020B0604020202020204" pitchFamily="34" charset="0"/>
                        </a:rPr>
                        <a:t>16,3</a:t>
                      </a:r>
                    </a:p>
                  </a:txBody>
                  <a:tcPr marL="3467" marR="3467" marT="3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13,5</a:t>
                      </a:r>
                    </a:p>
                  </a:txBody>
                  <a:tcPr marL="3467" marR="3467" marT="3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957221"/>
                  </a:ext>
                </a:extLst>
              </a:tr>
              <a:tr h="143449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GENEL İHRACAT TOPLAMI</a:t>
                      </a:r>
                    </a:p>
                  </a:txBody>
                  <a:tcPr marL="3467" marR="3467" marT="3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23.547.899</a:t>
                      </a:r>
                    </a:p>
                  </a:txBody>
                  <a:tcPr marL="3467" marR="3467" marT="3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22.578.247</a:t>
                      </a:r>
                    </a:p>
                  </a:txBody>
                  <a:tcPr marL="3467" marR="3467" marT="3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-4,1</a:t>
                      </a:r>
                    </a:p>
                  </a:txBody>
                  <a:tcPr marL="3467" marR="3467" marT="3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</a:p>
                  </a:txBody>
                  <a:tcPr marL="3467" marR="3467" marT="3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61.418.518</a:t>
                      </a:r>
                    </a:p>
                  </a:txBody>
                  <a:tcPr marL="3467" marR="3467" marT="3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63.656.218</a:t>
                      </a:r>
                    </a:p>
                  </a:txBody>
                  <a:tcPr marL="3467" marR="3467" marT="3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3,6</a:t>
                      </a:r>
                    </a:p>
                  </a:txBody>
                  <a:tcPr marL="3467" marR="3467" marT="3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</a:p>
                  </a:txBody>
                  <a:tcPr marL="3467" marR="3467" marT="3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255.520.547</a:t>
                      </a:r>
                    </a:p>
                  </a:txBody>
                  <a:tcPr marL="3467" marR="3467" marT="3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257.678.480</a:t>
                      </a:r>
                    </a:p>
                  </a:txBody>
                  <a:tcPr marL="3467" marR="3467" marT="3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0,8</a:t>
                      </a:r>
                    </a:p>
                  </a:txBody>
                  <a:tcPr marL="3467" marR="3467" marT="3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</a:p>
                  </a:txBody>
                  <a:tcPr marL="3467" marR="3467" marT="34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9294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505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5"/>
          <p:cNvSpPr txBox="1">
            <a:spLocks/>
          </p:cNvSpPr>
          <p:nvPr/>
        </p:nvSpPr>
        <p:spPr>
          <a:xfrm>
            <a:off x="449898" y="294025"/>
            <a:ext cx="3012939" cy="237220"/>
          </a:xfrm>
          <a:prstGeom prst="rect">
            <a:avLst/>
          </a:prstGeom>
        </p:spPr>
        <p:txBody>
          <a:bodyPr vert="horz" lIns="78163" tIns="39081" rIns="78163" bIns="39081" rtlCol="0">
            <a:noAutofit/>
          </a:bodyPr>
          <a:lstStyle>
            <a:lvl1pPr marL="293111" indent="-293111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74" indent="-244259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036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7851" indent="-195407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8666" indent="-195407" algn="l" defTabSz="390815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9480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0295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1109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21924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tr-TR" sz="1400" baseline="30000" dirty="0">
                <a:latin typeface="Gotham Book"/>
                <a:cs typeface="Gotham Book"/>
              </a:rPr>
              <a:t>OCAK-MART 2024 DÖNEMİ İHRACAT RAKAMLARI</a:t>
            </a:r>
          </a:p>
        </p:txBody>
      </p:sp>
      <p:sp>
        <p:nvSpPr>
          <p:cNvPr id="3" name="Rectangle 2"/>
          <p:cNvSpPr/>
          <p:nvPr/>
        </p:nvSpPr>
        <p:spPr>
          <a:xfrm>
            <a:off x="3373317" y="301825"/>
            <a:ext cx="4903300" cy="111377"/>
          </a:xfrm>
          <a:prstGeom prst="rect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24694" y="301825"/>
            <a:ext cx="474592" cy="111377"/>
          </a:xfrm>
          <a:prstGeom prst="rect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246839" y="161640"/>
            <a:ext cx="363666" cy="363666"/>
          </a:xfrm>
          <a:prstGeom prst="ellipse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8276618" y="285669"/>
            <a:ext cx="333888" cy="237220"/>
          </a:xfrm>
          <a:prstGeom prst="rect">
            <a:avLst/>
          </a:prstGeom>
        </p:spPr>
        <p:txBody>
          <a:bodyPr vert="horz" lIns="78163" tIns="39081" rIns="78163" bIns="39081" rtlCol="0">
            <a:noAutofit/>
          </a:bodyPr>
          <a:lstStyle>
            <a:lvl1pPr marL="293111" indent="-293111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74" indent="-244259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036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7851" indent="-195407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8666" indent="-195407" algn="l" defTabSz="390815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9480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0295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1109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21924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tr-TR" sz="1400" baseline="30000" dirty="0">
                <a:solidFill>
                  <a:schemeClr val="bg1"/>
                </a:solidFill>
                <a:latin typeface="Gotham Medium"/>
                <a:cs typeface="Gotham Medium"/>
              </a:rPr>
              <a:t>03</a:t>
            </a:r>
          </a:p>
          <a:p>
            <a:pPr marL="0" indent="0">
              <a:buFont typeface="Arial"/>
              <a:buNone/>
            </a:pPr>
            <a:endParaRPr lang="tr-TR" sz="1400" baseline="30000" dirty="0">
              <a:solidFill>
                <a:schemeClr val="bg1"/>
              </a:solidFill>
              <a:latin typeface="Gotham Medium"/>
              <a:cs typeface="Gotham Medium"/>
            </a:endParaRPr>
          </a:p>
        </p:txBody>
      </p:sp>
      <p:sp>
        <p:nvSpPr>
          <p:cNvPr id="10" name="TextBox 1"/>
          <p:cNvSpPr txBox="1">
            <a:spLocks noGrp="1"/>
          </p:cNvSpPr>
          <p:nvPr>
            <p:ph type="ctrTitle"/>
          </p:nvPr>
        </p:nvSpPr>
        <p:spPr>
          <a:xfrm>
            <a:off x="598581" y="429174"/>
            <a:ext cx="7648258" cy="240811"/>
          </a:xfrm>
          <a:prstGeom prst="rect">
            <a:avLst/>
          </a:prstGeom>
        </p:spPr>
        <p:txBody>
          <a:bodyPr wrap="none" rtlCol="0">
            <a:normAutofit fontScale="90000"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400" b="1" dirty="0">
                <a:latin typeface="Trajan Pro"/>
              </a:rPr>
              <a:t>TÜRKİYE GENELİNDE İHRACAT VERİLERİ (OCAK-MART 20</a:t>
            </a:r>
            <a:r>
              <a:rPr lang="en-US" sz="1400" b="1" dirty="0">
                <a:latin typeface="Trajan Pro"/>
              </a:rPr>
              <a:t>2</a:t>
            </a:r>
            <a:r>
              <a:rPr lang="tr-TR" sz="1400" b="1" dirty="0">
                <a:latin typeface="Trajan Pro"/>
              </a:rPr>
              <a:t>4)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1037" y="3795805"/>
            <a:ext cx="1295400" cy="1244600"/>
          </a:xfrm>
          <a:prstGeom prst="rect">
            <a:avLst/>
          </a:prstGeom>
        </p:spPr>
      </p:pic>
      <p:graphicFrame>
        <p:nvGraphicFramePr>
          <p:cNvPr id="8" name="Chart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8922753"/>
              </p:ext>
            </p:extLst>
          </p:nvPr>
        </p:nvGraphicFramePr>
        <p:xfrm>
          <a:off x="1" y="805135"/>
          <a:ext cx="69272" cy="111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6611588"/>
              </p:ext>
            </p:extLst>
          </p:nvPr>
        </p:nvGraphicFramePr>
        <p:xfrm flipH="1">
          <a:off x="9089387" y="982819"/>
          <a:ext cx="45719" cy="49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Chart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2610599"/>
              </p:ext>
            </p:extLst>
          </p:nvPr>
        </p:nvGraphicFramePr>
        <p:xfrm>
          <a:off x="69273" y="666394"/>
          <a:ext cx="4845971" cy="3967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Chart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4754092"/>
              </p:ext>
            </p:extLst>
          </p:nvPr>
        </p:nvGraphicFramePr>
        <p:xfrm>
          <a:off x="4984200" y="916512"/>
          <a:ext cx="3797850" cy="3479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26742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449898" y="285598"/>
            <a:ext cx="3012939" cy="2372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1400" baseline="30000" dirty="0">
                <a:latin typeface="Gotham Book"/>
                <a:cs typeface="Gotham Book"/>
              </a:rPr>
              <a:t>OCAK-MART 2024 DÖNEMİ İHRACAT RAKAMLARI</a:t>
            </a:r>
          </a:p>
        </p:txBody>
      </p:sp>
      <p:sp>
        <p:nvSpPr>
          <p:cNvPr id="7" name="Rectangle 6"/>
          <p:cNvSpPr/>
          <p:nvPr/>
        </p:nvSpPr>
        <p:spPr>
          <a:xfrm>
            <a:off x="3373317" y="301825"/>
            <a:ext cx="4903300" cy="111377"/>
          </a:xfrm>
          <a:prstGeom prst="rect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24694" y="301825"/>
            <a:ext cx="474592" cy="111377"/>
          </a:xfrm>
          <a:prstGeom prst="rect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253663" y="161640"/>
            <a:ext cx="363666" cy="363666"/>
          </a:xfrm>
          <a:prstGeom prst="ellipse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1037" y="3795805"/>
            <a:ext cx="1295400" cy="1244600"/>
          </a:xfrm>
          <a:prstGeom prst="rect">
            <a:avLst/>
          </a:prstGeom>
        </p:spPr>
      </p:pic>
      <p:sp>
        <p:nvSpPr>
          <p:cNvPr id="12" name="Content Placeholder 5"/>
          <p:cNvSpPr txBox="1">
            <a:spLocks/>
          </p:cNvSpPr>
          <p:nvPr/>
        </p:nvSpPr>
        <p:spPr>
          <a:xfrm>
            <a:off x="8268262" y="285669"/>
            <a:ext cx="333888" cy="237220"/>
          </a:xfrm>
          <a:prstGeom prst="rect">
            <a:avLst/>
          </a:prstGeom>
        </p:spPr>
        <p:txBody>
          <a:bodyPr vert="horz" lIns="78163" tIns="39081" rIns="78163" bIns="39081" rtlCol="0">
            <a:noAutofit/>
          </a:bodyPr>
          <a:lstStyle>
            <a:lvl1pPr marL="293111" indent="-293111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74" indent="-244259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036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7851" indent="-195407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8666" indent="-195407" algn="l" defTabSz="390815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9480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0295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1109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21924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tr-TR" sz="1400" baseline="30000" dirty="0">
                <a:solidFill>
                  <a:schemeClr val="bg1"/>
                </a:solidFill>
                <a:latin typeface="Gotham Medium"/>
                <a:cs typeface="Gotham Medium"/>
              </a:rPr>
              <a:t>04</a:t>
            </a:r>
          </a:p>
          <a:p>
            <a:pPr marL="0" indent="0">
              <a:buFont typeface="Arial"/>
              <a:buNone/>
            </a:pPr>
            <a:endParaRPr lang="tr-TR" sz="1400" baseline="30000" dirty="0">
              <a:solidFill>
                <a:schemeClr val="bg1"/>
              </a:solidFill>
              <a:latin typeface="Gotham Medium"/>
              <a:cs typeface="Gotham Medium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442318" y="417431"/>
            <a:ext cx="7992888" cy="523875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400" b="1" dirty="0">
                <a:latin typeface="Trajan Pro"/>
              </a:rPr>
              <a:t>TÜRKİYE’NİN SEKTÖREL BAZDA İHRACAT VERİLERİ – DEĞER SIRALI (MİLYAR $)</a:t>
            </a:r>
          </a:p>
          <a:p>
            <a:pPr algn="ctr"/>
            <a:r>
              <a:rPr lang="tr-TR" sz="1400" b="1" dirty="0">
                <a:latin typeface="Trajan Pro"/>
              </a:rPr>
              <a:t>OCAK-MART 2024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7044615"/>
              </p:ext>
            </p:extLst>
          </p:nvPr>
        </p:nvGraphicFramePr>
        <p:xfrm>
          <a:off x="-1" y="941306"/>
          <a:ext cx="8997951" cy="374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28401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5"/>
          <p:cNvSpPr txBox="1">
            <a:spLocks/>
          </p:cNvSpPr>
          <p:nvPr/>
        </p:nvSpPr>
        <p:spPr>
          <a:xfrm>
            <a:off x="449898" y="294025"/>
            <a:ext cx="3012939" cy="237220"/>
          </a:xfrm>
          <a:prstGeom prst="rect">
            <a:avLst/>
          </a:prstGeom>
        </p:spPr>
        <p:txBody>
          <a:bodyPr vert="horz" lIns="78163" tIns="39081" rIns="78163" bIns="39081" rtlCol="0">
            <a:noAutofit/>
          </a:bodyPr>
          <a:lstStyle>
            <a:lvl1pPr marL="293111" indent="-293111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74" indent="-244259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036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7851" indent="-195407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8666" indent="-195407" algn="l" defTabSz="390815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9480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0295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1109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21924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600" baseline="30000" dirty="0">
                <a:latin typeface="Gotham Book"/>
                <a:cs typeface="Gotham Book"/>
              </a:rPr>
              <a:t>OCAK-MART 2024</a:t>
            </a:r>
            <a:r>
              <a:rPr lang="en-US" sz="1600" baseline="30000" dirty="0">
                <a:latin typeface="Gotham Book"/>
                <a:cs typeface="Gotham Book"/>
              </a:rPr>
              <a:t> </a:t>
            </a:r>
            <a:r>
              <a:rPr lang="tr-TR" sz="1600" baseline="30000" dirty="0">
                <a:latin typeface="Gotham Book"/>
                <a:cs typeface="Gotham Book"/>
              </a:rPr>
              <a:t>DÖNEMİ İHRACAT RAKAMLARI</a:t>
            </a:r>
          </a:p>
        </p:txBody>
      </p:sp>
      <p:sp>
        <p:nvSpPr>
          <p:cNvPr id="3" name="Rectangle 2"/>
          <p:cNvSpPr/>
          <p:nvPr/>
        </p:nvSpPr>
        <p:spPr>
          <a:xfrm>
            <a:off x="3373317" y="301825"/>
            <a:ext cx="4903300" cy="111377"/>
          </a:xfrm>
          <a:prstGeom prst="rect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" name="Rectangle 3"/>
          <p:cNvSpPr/>
          <p:nvPr/>
        </p:nvSpPr>
        <p:spPr>
          <a:xfrm>
            <a:off x="-24694" y="301825"/>
            <a:ext cx="474592" cy="111377"/>
          </a:xfrm>
          <a:prstGeom prst="rect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" name="Oval 4"/>
          <p:cNvSpPr/>
          <p:nvPr/>
        </p:nvSpPr>
        <p:spPr>
          <a:xfrm>
            <a:off x="8246839" y="161640"/>
            <a:ext cx="363666" cy="363666"/>
          </a:xfrm>
          <a:prstGeom prst="ellipse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1037" y="3795805"/>
            <a:ext cx="1295400" cy="1244600"/>
          </a:xfrm>
          <a:prstGeom prst="rect">
            <a:avLst/>
          </a:prstGeom>
        </p:spPr>
      </p:pic>
      <p:sp>
        <p:nvSpPr>
          <p:cNvPr id="7" name="Content Placeholder 5"/>
          <p:cNvSpPr txBox="1">
            <a:spLocks/>
          </p:cNvSpPr>
          <p:nvPr/>
        </p:nvSpPr>
        <p:spPr>
          <a:xfrm>
            <a:off x="8259906" y="277313"/>
            <a:ext cx="333888" cy="237220"/>
          </a:xfrm>
          <a:prstGeom prst="rect">
            <a:avLst/>
          </a:prstGeom>
        </p:spPr>
        <p:txBody>
          <a:bodyPr vert="horz" lIns="78163" tIns="39081" rIns="78163" bIns="39081" rtlCol="0">
            <a:noAutofit/>
          </a:bodyPr>
          <a:lstStyle>
            <a:lvl1pPr marL="293111" indent="-293111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74" indent="-244259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036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7851" indent="-195407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8666" indent="-195407" algn="l" defTabSz="390815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9480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0295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1109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21924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tr-TR" sz="1600" baseline="30000" dirty="0">
                <a:solidFill>
                  <a:schemeClr val="bg1"/>
                </a:solidFill>
                <a:latin typeface="Gotham Medium"/>
                <a:cs typeface="Gotham Medium"/>
              </a:rPr>
              <a:t>05</a:t>
            </a:r>
          </a:p>
          <a:p>
            <a:pPr marL="0" indent="0">
              <a:buFont typeface="Arial"/>
              <a:buNone/>
            </a:pPr>
            <a:endParaRPr lang="tr-TR" sz="1600" baseline="30000" dirty="0">
              <a:solidFill>
                <a:schemeClr val="bg1"/>
              </a:solidFill>
              <a:latin typeface="Gotham Medium"/>
              <a:cs typeface="Gotham Medium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600906" y="460126"/>
            <a:ext cx="7992888" cy="23722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1400" b="1" dirty="0">
                <a:latin typeface="Trajan Pro"/>
              </a:rPr>
              <a:t>TÜRKİYE’NİN SEKTÖREL BAZDA İHRACAT VERİLERİ – DEĞİŞİM SIRALI (%)</a:t>
            </a:r>
          </a:p>
          <a:p>
            <a:pPr algn="ctr"/>
            <a:r>
              <a:rPr lang="tr-TR" sz="1400" b="1" dirty="0">
                <a:latin typeface="Trajan Pro"/>
              </a:rPr>
              <a:t>(OCAK-MART 2024)</a:t>
            </a:r>
          </a:p>
        </p:txBody>
      </p:sp>
      <p:graphicFrame>
        <p:nvGraphicFramePr>
          <p:cNvPr id="10" name="Chart 2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8062480"/>
              </p:ext>
            </p:extLst>
          </p:nvPr>
        </p:nvGraphicFramePr>
        <p:xfrm>
          <a:off x="104703" y="968990"/>
          <a:ext cx="8893248" cy="3712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27124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2937-E099-AA4F-9058-3F48D7586F0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325" y="3806825"/>
            <a:ext cx="1298575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5"/>
          <p:cNvSpPr txBox="1">
            <a:spLocks/>
          </p:cNvSpPr>
          <p:nvPr/>
        </p:nvSpPr>
        <p:spPr>
          <a:xfrm>
            <a:off x="449898" y="277313"/>
            <a:ext cx="3012939" cy="135889"/>
          </a:xfrm>
          <a:prstGeom prst="rect">
            <a:avLst/>
          </a:prstGeom>
        </p:spPr>
        <p:txBody>
          <a:bodyPr vert="horz" lIns="78163" tIns="39081" rIns="78163" bIns="39081" rtlCol="0">
            <a:noAutofit/>
          </a:bodyPr>
          <a:lstStyle>
            <a:lvl1pPr marL="293111" indent="-293111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74" indent="-244259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036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7851" indent="-195407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8666" indent="-195407" algn="l" defTabSz="390815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9480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0295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1109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21924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aseline="30000" dirty="0">
                <a:latin typeface="Gotham Book"/>
                <a:cs typeface="Gotham Book"/>
              </a:rPr>
              <a:t>OCAK- MART 2024</a:t>
            </a:r>
            <a:r>
              <a:rPr lang="en-US" sz="1400" baseline="30000" dirty="0">
                <a:latin typeface="Gotham Book"/>
                <a:cs typeface="Gotham Book"/>
              </a:rPr>
              <a:t> </a:t>
            </a:r>
            <a:r>
              <a:rPr lang="tr-TR" sz="1400" baseline="30000" dirty="0">
                <a:latin typeface="Gotham Book"/>
                <a:cs typeface="Gotham Book"/>
              </a:rPr>
              <a:t>DÖNEMİ İHRACAT RAKAMLARI</a:t>
            </a:r>
          </a:p>
        </p:txBody>
      </p:sp>
      <p:sp>
        <p:nvSpPr>
          <p:cNvPr id="7" name="Rectangle 6"/>
          <p:cNvSpPr/>
          <p:nvPr/>
        </p:nvSpPr>
        <p:spPr>
          <a:xfrm>
            <a:off x="3373317" y="301825"/>
            <a:ext cx="4903300" cy="111377"/>
          </a:xfrm>
          <a:prstGeom prst="rect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24694" y="301825"/>
            <a:ext cx="474592" cy="111377"/>
          </a:xfrm>
          <a:prstGeom prst="rect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246839" y="161640"/>
            <a:ext cx="363666" cy="363666"/>
          </a:xfrm>
          <a:prstGeom prst="ellipse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8259906" y="277313"/>
            <a:ext cx="333888" cy="237220"/>
          </a:xfrm>
          <a:prstGeom prst="rect">
            <a:avLst/>
          </a:prstGeom>
        </p:spPr>
        <p:txBody>
          <a:bodyPr vert="horz" lIns="78163" tIns="39081" rIns="78163" bIns="39081" rtlCol="0">
            <a:noAutofit/>
          </a:bodyPr>
          <a:lstStyle>
            <a:lvl1pPr marL="293111" indent="-293111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74" indent="-244259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036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7851" indent="-195407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8666" indent="-195407" algn="l" defTabSz="390815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9480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0295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1109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21924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tr-TR" sz="1400" baseline="30000" dirty="0">
                <a:solidFill>
                  <a:schemeClr val="bg1"/>
                </a:solidFill>
                <a:latin typeface="Gotham Medium"/>
                <a:cs typeface="Gotham Medium"/>
              </a:rPr>
              <a:t>08</a:t>
            </a:r>
          </a:p>
        </p:txBody>
      </p:sp>
      <p:graphicFrame>
        <p:nvGraphicFramePr>
          <p:cNvPr id="11" name="Tablo 10">
            <a:extLst>
              <a:ext uri="{FF2B5EF4-FFF2-40B4-BE49-F238E27FC236}">
                <a16:creationId xmlns:a16="http://schemas.microsoft.com/office/drawing/2014/main" id="{BCBF9136-04CA-B406-CECD-2D46FE61E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513095"/>
              </p:ext>
            </p:extLst>
          </p:nvPr>
        </p:nvGraphicFramePr>
        <p:xfrm>
          <a:off x="0" y="577455"/>
          <a:ext cx="8997950" cy="4104080"/>
        </p:xfrm>
        <a:graphic>
          <a:graphicData uri="http://schemas.openxmlformats.org/drawingml/2006/table">
            <a:tbl>
              <a:tblPr/>
              <a:tblGrid>
                <a:gridCol w="1726961">
                  <a:extLst>
                    <a:ext uri="{9D8B030D-6E8A-4147-A177-3AD203B41FA5}">
                      <a16:colId xmlns:a16="http://schemas.microsoft.com/office/drawing/2014/main" val="3367474161"/>
                    </a:ext>
                  </a:extLst>
                </a:gridCol>
                <a:gridCol w="839270">
                  <a:extLst>
                    <a:ext uri="{9D8B030D-6E8A-4147-A177-3AD203B41FA5}">
                      <a16:colId xmlns:a16="http://schemas.microsoft.com/office/drawing/2014/main" val="3632497197"/>
                    </a:ext>
                  </a:extLst>
                </a:gridCol>
                <a:gridCol w="806992">
                  <a:extLst>
                    <a:ext uri="{9D8B030D-6E8A-4147-A177-3AD203B41FA5}">
                      <a16:colId xmlns:a16="http://schemas.microsoft.com/office/drawing/2014/main" val="3851743981"/>
                    </a:ext>
                  </a:extLst>
                </a:gridCol>
                <a:gridCol w="871550">
                  <a:extLst>
                    <a:ext uri="{9D8B030D-6E8A-4147-A177-3AD203B41FA5}">
                      <a16:colId xmlns:a16="http://schemas.microsoft.com/office/drawing/2014/main" val="2902989080"/>
                    </a:ext>
                  </a:extLst>
                </a:gridCol>
                <a:gridCol w="766642">
                  <a:extLst>
                    <a:ext uri="{9D8B030D-6E8A-4147-A177-3AD203B41FA5}">
                      <a16:colId xmlns:a16="http://schemas.microsoft.com/office/drawing/2014/main" val="1520606280"/>
                    </a:ext>
                  </a:extLst>
                </a:gridCol>
                <a:gridCol w="847340">
                  <a:extLst>
                    <a:ext uri="{9D8B030D-6E8A-4147-A177-3AD203B41FA5}">
                      <a16:colId xmlns:a16="http://schemas.microsoft.com/office/drawing/2014/main" val="3591650982"/>
                    </a:ext>
                  </a:extLst>
                </a:gridCol>
                <a:gridCol w="1016810">
                  <a:extLst>
                    <a:ext uri="{9D8B030D-6E8A-4147-A177-3AD203B41FA5}">
                      <a16:colId xmlns:a16="http://schemas.microsoft.com/office/drawing/2014/main" val="3955547213"/>
                    </a:ext>
                  </a:extLst>
                </a:gridCol>
                <a:gridCol w="685943">
                  <a:extLst>
                    <a:ext uri="{9D8B030D-6E8A-4147-A177-3AD203B41FA5}">
                      <a16:colId xmlns:a16="http://schemas.microsoft.com/office/drawing/2014/main" val="2920663404"/>
                    </a:ext>
                  </a:extLst>
                </a:gridCol>
                <a:gridCol w="718221">
                  <a:extLst>
                    <a:ext uri="{9D8B030D-6E8A-4147-A177-3AD203B41FA5}">
                      <a16:colId xmlns:a16="http://schemas.microsoft.com/office/drawing/2014/main" val="2882831069"/>
                    </a:ext>
                  </a:extLst>
                </a:gridCol>
                <a:gridCol w="718221">
                  <a:extLst>
                    <a:ext uri="{9D8B030D-6E8A-4147-A177-3AD203B41FA5}">
                      <a16:colId xmlns:a16="http://schemas.microsoft.com/office/drawing/2014/main" val="2012470678"/>
                    </a:ext>
                  </a:extLst>
                </a:gridCol>
              </a:tblGrid>
              <a:tr h="788597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TÜRKİYE GENELİ İKLİMLENDİRME SANAYİ İHRACATÇILARI BİRLİĞİ </a:t>
                      </a:r>
                      <a:br>
                        <a:rPr lang="tr-T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2023-2024 YILLARI  OCAK-MART DÖNEMİ  İHRACAT KAYIT RAKAMLARI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361935"/>
                  </a:ext>
                </a:extLst>
              </a:tr>
              <a:tr h="3267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2023 (OCAK-MART )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2024 (OCAK-MART )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  % Değişim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19922"/>
                  </a:ext>
                </a:extLst>
              </a:tr>
              <a:tr h="63524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MİKTAR (KG)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DEĞER ($)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BİRİM FİYAT($/KG)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MİKTAR (KG)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DEĞER ($)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BİRİM FİYAT($/KG)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MİKTAR (KG)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DEĞER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BİRİM FİYAT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750706"/>
                  </a:ext>
                </a:extLst>
              </a:tr>
              <a:tr h="3267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ISITMA SİSTEM VE ELEMANLARI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80.584.388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353.542.013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4,4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87.051.060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346.436.739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4,0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8,0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-2,0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-9,3%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968554"/>
                  </a:ext>
                </a:extLst>
              </a:tr>
              <a:tr h="3267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SOĞUTMA SİSTEM VE ELEMANLARI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34.854.195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245.462.732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7,0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38.072.700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275.612.518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7,2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9,2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12,3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43361"/>
                  </a:ext>
                </a:extLst>
              </a:tr>
              <a:tr h="3267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KLİMA SİSTEM VE ELEMANLARI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23.982.109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256.224.325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10,7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18.888.365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207.225.223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11,0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-21,2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-19,1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426975"/>
                  </a:ext>
                </a:extLst>
              </a:tr>
              <a:tr h="3267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TESİSAT SİSTEM VE ELEMANLARI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94.398.922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658.241.693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7,0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102.318.064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680.154.829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6,6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8,4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-4,7%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846989"/>
                  </a:ext>
                </a:extLst>
              </a:tr>
              <a:tr h="39268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HAVALANDIRMA SİSTEM VE ELEMANLARI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24.076.557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212.385.849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8,8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25.806.596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235.189.396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9,1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7,2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10,7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586497"/>
                  </a:ext>
                </a:extLst>
              </a:tr>
              <a:tr h="3267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YALITIM MALZEMELERİ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19.505.457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26.080.822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32.771.082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38.406.428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68,0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47,3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-12,4%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410606"/>
                  </a:ext>
                </a:extLst>
              </a:tr>
              <a:tr h="32679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GENEL TOPLAM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277.401.627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1.751.937.435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6,3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304.907.868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1.783.025.132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5,8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9,9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-7,4%</a:t>
                      </a:r>
                    </a:p>
                  </a:txBody>
                  <a:tcPr marL="7249" marR="7249" marT="724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113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49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2937-E099-AA4F-9058-3F48D7586F09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325" y="3806825"/>
            <a:ext cx="1298575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5"/>
          <p:cNvSpPr txBox="1">
            <a:spLocks/>
          </p:cNvSpPr>
          <p:nvPr/>
        </p:nvSpPr>
        <p:spPr>
          <a:xfrm>
            <a:off x="462965" y="301825"/>
            <a:ext cx="3012939" cy="237220"/>
          </a:xfrm>
          <a:prstGeom prst="rect">
            <a:avLst/>
          </a:prstGeom>
        </p:spPr>
        <p:txBody>
          <a:bodyPr vert="horz" lIns="78163" tIns="39081" rIns="78163" bIns="39081" rtlCol="0">
            <a:noAutofit/>
          </a:bodyPr>
          <a:lstStyle>
            <a:lvl1pPr marL="293111" indent="-293111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74" indent="-244259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036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7851" indent="-195407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8666" indent="-195407" algn="l" defTabSz="390815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9480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0295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1109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21924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aseline="30000" dirty="0">
                <a:latin typeface="Gotham Book"/>
                <a:cs typeface="Gotham Book"/>
              </a:rPr>
              <a:t>OCAK-MART 2024 DÖNEMİ İHRACAT RAKAMLARI</a:t>
            </a:r>
          </a:p>
        </p:txBody>
      </p:sp>
      <p:sp>
        <p:nvSpPr>
          <p:cNvPr id="7" name="Rectangle 6"/>
          <p:cNvSpPr/>
          <p:nvPr/>
        </p:nvSpPr>
        <p:spPr>
          <a:xfrm>
            <a:off x="3373317" y="301825"/>
            <a:ext cx="4903300" cy="111377"/>
          </a:xfrm>
          <a:prstGeom prst="rect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24694" y="301825"/>
            <a:ext cx="474592" cy="111377"/>
          </a:xfrm>
          <a:prstGeom prst="rect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246839" y="161640"/>
            <a:ext cx="363666" cy="363666"/>
          </a:xfrm>
          <a:prstGeom prst="ellipse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8259906" y="277313"/>
            <a:ext cx="333888" cy="237220"/>
          </a:xfrm>
          <a:prstGeom prst="rect">
            <a:avLst/>
          </a:prstGeom>
        </p:spPr>
        <p:txBody>
          <a:bodyPr vert="horz" lIns="78163" tIns="39081" rIns="78163" bIns="39081" rtlCol="0">
            <a:noAutofit/>
          </a:bodyPr>
          <a:lstStyle>
            <a:lvl1pPr marL="293111" indent="-293111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74" indent="-244259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036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7851" indent="-195407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8666" indent="-195407" algn="l" defTabSz="390815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9480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0295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1109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21924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tr-TR" sz="1400" baseline="30000" dirty="0">
                <a:solidFill>
                  <a:schemeClr val="bg1"/>
                </a:solidFill>
                <a:latin typeface="Gotham Medium"/>
                <a:cs typeface="Gotham Medium"/>
              </a:rPr>
              <a:t>07</a:t>
            </a:r>
          </a:p>
        </p:txBody>
      </p:sp>
      <p:graphicFrame>
        <p:nvGraphicFramePr>
          <p:cNvPr id="11" name="Tablo 10">
            <a:extLst>
              <a:ext uri="{FF2B5EF4-FFF2-40B4-BE49-F238E27FC236}">
                <a16:creationId xmlns:a16="http://schemas.microsoft.com/office/drawing/2014/main" id="{CD47B3B7-1E6F-CCC5-4F7E-2DEFD68330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573683"/>
              </p:ext>
            </p:extLst>
          </p:nvPr>
        </p:nvGraphicFramePr>
        <p:xfrm>
          <a:off x="0" y="490469"/>
          <a:ext cx="8997950" cy="4191892"/>
        </p:xfrm>
        <a:graphic>
          <a:graphicData uri="http://schemas.openxmlformats.org/drawingml/2006/table">
            <a:tbl>
              <a:tblPr/>
              <a:tblGrid>
                <a:gridCol w="3818783">
                  <a:extLst>
                    <a:ext uri="{9D8B030D-6E8A-4147-A177-3AD203B41FA5}">
                      <a16:colId xmlns:a16="http://schemas.microsoft.com/office/drawing/2014/main" val="2912403296"/>
                    </a:ext>
                  </a:extLst>
                </a:gridCol>
                <a:gridCol w="1156325">
                  <a:extLst>
                    <a:ext uri="{9D8B030D-6E8A-4147-A177-3AD203B41FA5}">
                      <a16:colId xmlns:a16="http://schemas.microsoft.com/office/drawing/2014/main" val="1056982738"/>
                    </a:ext>
                  </a:extLst>
                </a:gridCol>
                <a:gridCol w="942549">
                  <a:extLst>
                    <a:ext uri="{9D8B030D-6E8A-4147-A177-3AD203B41FA5}">
                      <a16:colId xmlns:a16="http://schemas.microsoft.com/office/drawing/2014/main" val="1515946621"/>
                    </a:ext>
                  </a:extLst>
                </a:gridCol>
                <a:gridCol w="961984">
                  <a:extLst>
                    <a:ext uri="{9D8B030D-6E8A-4147-A177-3AD203B41FA5}">
                      <a16:colId xmlns:a16="http://schemas.microsoft.com/office/drawing/2014/main" val="2578783177"/>
                    </a:ext>
                  </a:extLst>
                </a:gridCol>
                <a:gridCol w="923116">
                  <a:extLst>
                    <a:ext uri="{9D8B030D-6E8A-4147-A177-3AD203B41FA5}">
                      <a16:colId xmlns:a16="http://schemas.microsoft.com/office/drawing/2014/main" val="858917745"/>
                    </a:ext>
                  </a:extLst>
                </a:gridCol>
                <a:gridCol w="728776">
                  <a:extLst>
                    <a:ext uri="{9D8B030D-6E8A-4147-A177-3AD203B41FA5}">
                      <a16:colId xmlns:a16="http://schemas.microsoft.com/office/drawing/2014/main" val="1855267073"/>
                    </a:ext>
                  </a:extLst>
                </a:gridCol>
                <a:gridCol w="466417">
                  <a:extLst>
                    <a:ext uri="{9D8B030D-6E8A-4147-A177-3AD203B41FA5}">
                      <a16:colId xmlns:a16="http://schemas.microsoft.com/office/drawing/2014/main" val="3942333613"/>
                    </a:ext>
                  </a:extLst>
                </a:gridCol>
              </a:tblGrid>
              <a:tr h="27832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TÜRKİYE GENELİ İKLİMLENDİRME SANAYİ İHRACATÇILARI BİRLİĞİ </a:t>
                      </a:r>
                      <a:br>
                        <a:rPr lang="tr-TR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tr-TR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2023-2024 YILLARI OCAK-MART DÖNEMİ İHRACAT KAYIT RAKAMLARI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63125"/>
                  </a:ext>
                </a:extLst>
              </a:tr>
              <a:tr h="1100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2023 (OCAK-MART)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2024 (OCAK-MART)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   % Değişim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788026"/>
                  </a:ext>
                </a:extLst>
              </a:tr>
              <a:tr h="11003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MİKTAR (KG)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DEĞER ($)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MİKTAR (KG)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DEĞER ($)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MİKTAR (KG)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DEĞER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161278"/>
                  </a:ext>
                </a:extLst>
              </a:tr>
              <a:tr h="1100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ISITMA SİSTEM VE ELEMANLARI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80.584.388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353.542.013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87.051.060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346.436.739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8,0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-2,0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12172"/>
                  </a:ext>
                </a:extLst>
              </a:tr>
              <a:tr h="1100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Brülörler ve Aksam-Parçaları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517.393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11.104.503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534.628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9.865.593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-11,2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8883495"/>
                  </a:ext>
                </a:extLst>
              </a:tr>
              <a:tr h="1100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Kazanlar-Kombiler ve Aksam-Parçaları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15.520.976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172.185.206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14.168.409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157.896.914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-8,7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-8,3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6838684"/>
                  </a:ext>
                </a:extLst>
              </a:tr>
              <a:tr h="1100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Radyatörler ve Aksam-Parçaları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52.682.711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106.015.427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63.003.383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118.226.703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19,6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11,5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59540"/>
                  </a:ext>
                </a:extLst>
              </a:tr>
              <a:tr h="1100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Su Isıtıcıları-Eşanjörler ve Aksam-Parçaları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4.210.469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21.888.899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2.563.771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13.677.190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-39,1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-37,5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606555"/>
                  </a:ext>
                </a:extLst>
              </a:tr>
              <a:tr h="1100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Kurutucular ve Aksam-Parçaları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1.071.140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8.862.340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1.466.989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13.059.592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37,0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47,4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829251"/>
                  </a:ext>
                </a:extLst>
              </a:tr>
              <a:tr h="1100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Elektrikli, Elektriksiz Isıtıcılar-Sobalar ve Aksam-Parçaları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6.247.244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31.150.934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4.860.852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28.467.391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-22,2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-8,6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693380"/>
                  </a:ext>
                </a:extLst>
              </a:tr>
              <a:tr h="1100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Diğerleri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334.456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2.334.703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453.029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5.243.356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35,5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124,6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988059"/>
                  </a:ext>
                </a:extLst>
              </a:tr>
              <a:tr h="1100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SOĞUTMA SİSTEM VE ELEMANLARI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34.854.195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245.462.732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38.072.700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275.612.518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9,2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12,3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379193"/>
                  </a:ext>
                </a:extLst>
              </a:tr>
              <a:tr h="1100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Soğutucu Akışkanlar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359.429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1.856.952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390.503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2.740.897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8,6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47,6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019292"/>
                  </a:ext>
                </a:extLst>
              </a:tr>
              <a:tr h="1100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Soğutmalı Kabinler-Derin Dondurucular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29.721.170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196.954.015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32.188.534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218.457.238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-3,0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9,6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669783"/>
                  </a:ext>
                </a:extLst>
              </a:tr>
              <a:tr h="1100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Soğutma Grupları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600.280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6.460.763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692.092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7.130.587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15,3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10,4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447708"/>
                  </a:ext>
                </a:extLst>
              </a:tr>
              <a:tr h="1100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Soğutma Kuleleri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533.184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4.889.308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761.956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8.138.191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42,9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66,4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601176"/>
                  </a:ext>
                </a:extLst>
              </a:tr>
              <a:tr h="116507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Eşanjörler ve Aksam-Parçaları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3.640.133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35.301.694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4.039.614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39.145.605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11,0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10,9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563577"/>
                  </a:ext>
                </a:extLst>
              </a:tr>
              <a:tr h="116507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KLİMA SİSTEM VE ELEMANLARI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23.982.109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256.224.325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18.888.365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207.225.223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-21,2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-19,1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786857"/>
                  </a:ext>
                </a:extLst>
              </a:tr>
              <a:tr h="1100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Klima Cihazları ve Aksam-Parçaları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22.294.539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241.821.193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16.900.043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190.454.899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-24,2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-21,2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941648"/>
                  </a:ext>
                </a:extLst>
              </a:tr>
              <a:tr h="1100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Kompresörler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1.003.531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9.372.779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1.489.616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12.317.764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48,4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31,4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790138"/>
                  </a:ext>
                </a:extLst>
              </a:tr>
              <a:tr h="1100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Diğerleri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684.038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5.030.353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498.706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4.452.560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-27,1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-11,5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7470142"/>
                  </a:ext>
                </a:extLst>
              </a:tr>
              <a:tr h="1100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TESİSAT SİSTEM VE ELEMANLARI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94.398.922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658.241.693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102.318.064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680.154.829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8,4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492208"/>
                  </a:ext>
                </a:extLst>
              </a:tr>
              <a:tr h="1100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Plastik Borular ve Bağlantı Parçaları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46.744.426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168.702.943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55.457.268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190.248.903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18,6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12,8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69055"/>
                  </a:ext>
                </a:extLst>
              </a:tr>
              <a:tr h="1100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Metal Borular ve Bağlantı Parçaları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10.631.439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112.039.691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9.830.473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97.875.371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-7,5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-12,6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68366"/>
                  </a:ext>
                </a:extLst>
              </a:tr>
              <a:tr h="1100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Vanalar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15.595.335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180.213.957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16.114.496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189.440.067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5,1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738189"/>
                  </a:ext>
                </a:extLst>
              </a:tr>
              <a:tr h="1100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Pompalar ve Aksam-Parçaları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13.188.541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114.643.343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12.646.650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105.393.908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-4,1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-8,1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527300"/>
                  </a:ext>
                </a:extLst>
              </a:tr>
              <a:tr h="1100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Filtreler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6.256.920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50.290.837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6.422.800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62.395.086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2,7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24,1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489616"/>
                  </a:ext>
                </a:extLst>
              </a:tr>
              <a:tr h="1100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Ölçüm Cihazları ve Göstergeler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914.229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24.464.721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650.930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20.098.128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-28,8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-17,8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779855"/>
                  </a:ext>
                </a:extLst>
              </a:tr>
              <a:tr h="1100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Diğerleri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1.068.032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7.886.202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1.195.446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14.703.366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11,9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86,4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497584"/>
                  </a:ext>
                </a:extLst>
              </a:tr>
              <a:tr h="1100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HAVALANDIRMA SİSTEM VE ELEMANLARI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24.076.557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212.385.849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25.806.596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235.189.396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7,2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10,7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430836"/>
                  </a:ext>
                </a:extLst>
              </a:tr>
              <a:tr h="1100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Fanlar-Hava Perdeleri-Vantilatörler-Aspiratörler ve Aksam Parçaları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8.940.894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81.384.028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9.608.910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92.784.672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7,5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14,0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553065"/>
                  </a:ext>
                </a:extLst>
              </a:tr>
              <a:tr h="1100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Hava Temizleyici Cihazlar-Filtreler ve Aksam Parçaları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10.577.902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90.732.701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10.848.851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92.718.147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10920"/>
                  </a:ext>
                </a:extLst>
              </a:tr>
              <a:tr h="1100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Klima Santralleri, Rooftop, Fancoiller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3.096.003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31.180.827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3.415.760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40.310.816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10,3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29,3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97803"/>
                  </a:ext>
                </a:extLst>
              </a:tr>
              <a:tr h="1100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Hava Kanalları-Körükler-Bağlantı Elemanları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1.461.758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9.088.294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1.933.075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9.375.761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32,2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3,2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137338"/>
                  </a:ext>
                </a:extLst>
              </a:tr>
              <a:tr h="1100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YALITIM MALZEMELERİ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19.505.457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26.080.822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32.771.082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38.406.428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68,0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47,3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522385"/>
                  </a:ext>
                </a:extLst>
              </a:tr>
              <a:tr h="110035">
                <a:tc>
                  <a:txBody>
                    <a:bodyPr/>
                    <a:lstStyle/>
                    <a:p>
                      <a:pPr algn="l" fontAlgn="ctr"/>
                      <a:r>
                        <a:rPr lang="tr-TR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GENEL TOPLAM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277.401.627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1.751.937.435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304.907.868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1.783.025.132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9,9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4827" marR="4827" marT="48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436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406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2937-E099-AA4F-9058-3F48D7586F0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49898" y="238903"/>
            <a:ext cx="3012939" cy="237220"/>
          </a:xfrm>
          <a:prstGeom prst="rect">
            <a:avLst/>
          </a:prstGeom>
        </p:spPr>
        <p:txBody>
          <a:bodyPr vert="horz" lIns="78163" tIns="39081" rIns="78163" bIns="39081" rtlCol="0">
            <a:noAutofit/>
          </a:bodyPr>
          <a:lstStyle>
            <a:lvl1pPr marL="293111" indent="-293111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74" indent="-244259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036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7851" indent="-195407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8666" indent="-195407" algn="l" defTabSz="390815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9480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0295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1109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21924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aseline="30000" dirty="0">
                <a:latin typeface="Gotham Book"/>
                <a:cs typeface="Gotham Book"/>
              </a:rPr>
              <a:t>OCAK-MART 2024</a:t>
            </a:r>
            <a:r>
              <a:rPr lang="en-US" sz="1400" baseline="30000" dirty="0">
                <a:latin typeface="Gotham Book"/>
                <a:cs typeface="Gotham Book"/>
              </a:rPr>
              <a:t> </a:t>
            </a:r>
            <a:r>
              <a:rPr lang="tr-TR" sz="1400" baseline="30000" dirty="0">
                <a:latin typeface="Gotham Book"/>
                <a:cs typeface="Gotham Book"/>
              </a:rPr>
              <a:t>DÖNEMİ İHRACAT RAKAMLARI</a:t>
            </a:r>
          </a:p>
        </p:txBody>
      </p:sp>
      <p:sp>
        <p:nvSpPr>
          <p:cNvPr id="7" name="Rectangle 6"/>
          <p:cNvSpPr/>
          <p:nvPr/>
        </p:nvSpPr>
        <p:spPr>
          <a:xfrm>
            <a:off x="3373317" y="301825"/>
            <a:ext cx="4903300" cy="111377"/>
          </a:xfrm>
          <a:prstGeom prst="rect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24694" y="301825"/>
            <a:ext cx="474592" cy="111377"/>
          </a:xfrm>
          <a:prstGeom prst="rect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246839" y="161640"/>
            <a:ext cx="363666" cy="363666"/>
          </a:xfrm>
          <a:prstGeom prst="ellipse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8259906" y="277313"/>
            <a:ext cx="333888" cy="237220"/>
          </a:xfrm>
          <a:prstGeom prst="rect">
            <a:avLst/>
          </a:prstGeom>
        </p:spPr>
        <p:txBody>
          <a:bodyPr vert="horz" lIns="78163" tIns="39081" rIns="78163" bIns="39081" rtlCol="0">
            <a:noAutofit/>
          </a:bodyPr>
          <a:lstStyle>
            <a:lvl1pPr marL="293111" indent="-293111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74" indent="-244259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036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7851" indent="-195407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8666" indent="-195407" algn="l" defTabSz="390815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9480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0295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1109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21924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tr-TR" sz="1400" baseline="30000" dirty="0">
                <a:solidFill>
                  <a:schemeClr val="bg1"/>
                </a:solidFill>
                <a:latin typeface="Gotham Medium"/>
                <a:cs typeface="Gotham Medium"/>
              </a:rPr>
              <a:t>09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325" y="3806825"/>
            <a:ext cx="1298575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FAFD3DC-9FF4-48EB-A93D-CE0618444E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7455900"/>
              </p:ext>
            </p:extLst>
          </p:nvPr>
        </p:nvGraphicFramePr>
        <p:xfrm>
          <a:off x="-1" y="549818"/>
          <a:ext cx="8997951" cy="413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26855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5"/>
          <p:cNvSpPr txBox="1">
            <a:spLocks/>
          </p:cNvSpPr>
          <p:nvPr/>
        </p:nvSpPr>
        <p:spPr>
          <a:xfrm>
            <a:off x="439959" y="294025"/>
            <a:ext cx="3012939" cy="237220"/>
          </a:xfrm>
          <a:prstGeom prst="rect">
            <a:avLst/>
          </a:prstGeom>
        </p:spPr>
        <p:txBody>
          <a:bodyPr vert="horz" lIns="78163" tIns="39081" rIns="78163" bIns="39081" rtlCol="0">
            <a:noAutofit/>
          </a:bodyPr>
          <a:lstStyle>
            <a:lvl1pPr marL="293111" indent="-293111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74" indent="-244259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036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7851" indent="-195407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8666" indent="-195407" algn="l" defTabSz="390815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9480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0295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1109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21924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1400" baseline="30000" dirty="0">
                <a:latin typeface="Gotham Book"/>
                <a:cs typeface="Gotham Book"/>
              </a:rPr>
              <a:t>OCAK-MART 2024 DÖNEMİ İHRACAT RAKAMLARI</a:t>
            </a:r>
          </a:p>
        </p:txBody>
      </p:sp>
      <p:sp>
        <p:nvSpPr>
          <p:cNvPr id="3" name="Rectangle 2"/>
          <p:cNvSpPr/>
          <p:nvPr/>
        </p:nvSpPr>
        <p:spPr>
          <a:xfrm>
            <a:off x="3373317" y="301825"/>
            <a:ext cx="4903300" cy="111377"/>
          </a:xfrm>
          <a:prstGeom prst="rect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24694" y="301825"/>
            <a:ext cx="474592" cy="111377"/>
          </a:xfrm>
          <a:prstGeom prst="rect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246839" y="161640"/>
            <a:ext cx="363666" cy="363666"/>
          </a:xfrm>
          <a:prstGeom prst="ellipse">
            <a:avLst/>
          </a:prstGeom>
          <a:solidFill>
            <a:srgbClr val="0845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8276617" y="294025"/>
            <a:ext cx="333888" cy="118610"/>
          </a:xfrm>
          <a:prstGeom prst="rect">
            <a:avLst/>
          </a:prstGeom>
        </p:spPr>
        <p:txBody>
          <a:bodyPr vert="horz" lIns="78163" tIns="39081" rIns="78163" bIns="39081" rtlCol="0">
            <a:noAutofit/>
          </a:bodyPr>
          <a:lstStyle>
            <a:lvl1pPr marL="293111" indent="-293111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5074" indent="-244259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7036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7851" indent="-195407" algn="l" defTabSz="390815" rtl="0" eaLnBrk="1" latinLnBrk="0" hangingPunct="1">
              <a:spcBef>
                <a:spcPct val="20000"/>
              </a:spcBef>
              <a:buFont typeface="Arial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58666" indent="-195407" algn="l" defTabSz="390815" rtl="0" eaLnBrk="1" latinLnBrk="0" hangingPunct="1">
              <a:spcBef>
                <a:spcPct val="20000"/>
              </a:spcBef>
              <a:buFont typeface="Arial"/>
              <a:buChar char="»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49480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40295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1109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21924" indent="-195407" algn="l" defTabSz="390815" rtl="0" eaLnBrk="1" latinLnBrk="0" hangingPunct="1">
              <a:spcBef>
                <a:spcPct val="20000"/>
              </a:spcBef>
              <a:buFont typeface="Arial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400" baseline="30000" dirty="0">
                <a:solidFill>
                  <a:schemeClr val="bg1"/>
                </a:solidFill>
                <a:latin typeface="Gotham Medium"/>
                <a:cs typeface="Gotham Medium"/>
              </a:rPr>
              <a:t>1</a:t>
            </a:r>
            <a:r>
              <a:rPr lang="tr-TR" sz="1400" baseline="30000" dirty="0">
                <a:solidFill>
                  <a:schemeClr val="bg1"/>
                </a:solidFill>
                <a:latin typeface="Gotham Medium"/>
                <a:cs typeface="Gotham Medium"/>
              </a:rPr>
              <a:t>0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9544" y="480462"/>
            <a:ext cx="8652680" cy="561836"/>
          </a:xfrm>
          <a:prstGeom prst="rect">
            <a:avLst/>
          </a:prstGeom>
        </p:spPr>
        <p:txBody>
          <a:bodyPr/>
          <a:lstStyle>
            <a:lvl1pPr algn="ctr" defTabSz="390815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800" b="1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tr-TR" sz="1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İklimlendirme Sektör Tamamı İtibariyle İhracat Gerçekleştirilen İlk 20 Ülke</a:t>
            </a:r>
            <a:br>
              <a:rPr lang="tr-TR" sz="1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</a:br>
            <a:r>
              <a:rPr lang="tr-TR" sz="1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(OCAK-MART </a:t>
            </a:r>
            <a:r>
              <a:rPr lang="en-US" sz="1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202</a:t>
            </a:r>
            <a:r>
              <a:rPr lang="tr-TR" sz="18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4)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325" y="3806825"/>
            <a:ext cx="1298575" cy="124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Chart 2">
            <a:extLst>
              <a:ext uri="{FF2B5EF4-FFF2-40B4-BE49-F238E27FC236}">
                <a16:creationId xmlns:a16="http://schemas.microsoft.com/office/drawing/2014/main" id="{2526F2D3-8A2E-1C70-6086-F9E757B38BA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8257886"/>
              </p:ext>
            </p:extLst>
          </p:nvPr>
        </p:nvGraphicFramePr>
        <p:xfrm>
          <a:off x="0" y="1109558"/>
          <a:ext cx="8997950" cy="3571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97744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10379</TotalTime>
  <Words>1646</Words>
  <Application>Microsoft Office PowerPoint</Application>
  <PresentationFormat>Özel</PresentationFormat>
  <Paragraphs>960</Paragraphs>
  <Slides>19</Slides>
  <Notes>18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6" baseType="lpstr">
      <vt:lpstr>Arial</vt:lpstr>
      <vt:lpstr>Calibri</vt:lpstr>
      <vt:lpstr>Gotham Bold</vt:lpstr>
      <vt:lpstr>Gotham Book</vt:lpstr>
      <vt:lpstr>Gotham Medium</vt:lpstr>
      <vt:lpstr>Trajan Pro</vt:lpstr>
      <vt:lpstr>Office Theme</vt:lpstr>
      <vt:lpstr>İKLİMLENDİRME SEKTÖRÜ İHRACAT RAKAMLARI</vt:lpstr>
      <vt:lpstr>PowerPoint Sunusu</vt:lpstr>
      <vt:lpstr>TÜRKİYE GENELİNDE İHRACAT VERİLERİ (OCAK-MART 2024)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Cağrı</dc:creator>
  <cp:lastModifiedBy>Merve Çakmakoğlu</cp:lastModifiedBy>
  <cp:revision>680</cp:revision>
  <cp:lastPrinted>2023-03-02T15:10:10Z</cp:lastPrinted>
  <dcterms:created xsi:type="dcterms:W3CDTF">2018-11-06T11:07:25Z</dcterms:created>
  <dcterms:modified xsi:type="dcterms:W3CDTF">2024-04-19T06:42:31Z</dcterms:modified>
</cp:coreProperties>
</file>